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92" r:id="rId5"/>
    <p:sldId id="303" r:id="rId6"/>
    <p:sldId id="304" r:id="rId7"/>
    <p:sldId id="262" r:id="rId8"/>
    <p:sldId id="294" r:id="rId9"/>
    <p:sldId id="264" r:id="rId10"/>
    <p:sldId id="295" r:id="rId11"/>
    <p:sldId id="265" r:id="rId12"/>
    <p:sldId id="266" r:id="rId13"/>
    <p:sldId id="296" r:id="rId14"/>
    <p:sldId id="269" r:id="rId15"/>
    <p:sldId id="270" r:id="rId16"/>
    <p:sldId id="297" r:id="rId17"/>
    <p:sldId id="298" r:id="rId18"/>
    <p:sldId id="272" r:id="rId19"/>
    <p:sldId id="299" r:id="rId20"/>
    <p:sldId id="300" r:id="rId21"/>
    <p:sldId id="275" r:id="rId22"/>
    <p:sldId id="276" r:id="rId23"/>
    <p:sldId id="274" r:id="rId24"/>
    <p:sldId id="277" r:id="rId25"/>
    <p:sldId id="278" r:id="rId26"/>
    <p:sldId id="301" r:id="rId27"/>
    <p:sldId id="279" r:id="rId28"/>
    <p:sldId id="280" r:id="rId29"/>
    <p:sldId id="308" r:id="rId30"/>
    <p:sldId id="291" r:id="rId31"/>
    <p:sldId id="309" r:id="rId32"/>
    <p:sldId id="302" r:id="rId33"/>
    <p:sldId id="315" r:id="rId34"/>
    <p:sldId id="316" r:id="rId35"/>
    <p:sldId id="311" r:id="rId36"/>
    <p:sldId id="313" r:id="rId37"/>
    <p:sldId id="319" r:id="rId38"/>
    <p:sldId id="310" r:id="rId39"/>
    <p:sldId id="318" r:id="rId40"/>
    <p:sldId id="306" r:id="rId41"/>
    <p:sldId id="312" r:id="rId42"/>
    <p:sldId id="317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92929"/>
    <a:srgbClr val="333399"/>
    <a:srgbClr val="FFCC00"/>
    <a:srgbClr val="808080"/>
    <a:srgbClr val="777777"/>
    <a:srgbClr val="4D4D4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6" autoAdjust="0"/>
    <p:restoredTop sz="94660"/>
  </p:normalViewPr>
  <p:slideViewPr>
    <p:cSldViewPr snapToGrid="0">
      <p:cViewPr>
        <p:scale>
          <a:sx n="82" d="100"/>
          <a:sy n="82" d="100"/>
        </p:scale>
        <p:origin x="-17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0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5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13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46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9306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77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34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57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9562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46621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211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32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238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41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437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55165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739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847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200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8612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38525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545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39199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172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41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3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071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925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815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Text Box 7"/>
          <p:cNvSpPr txBox="1">
            <a:spLocks noChangeArrowheads="1"/>
          </p:cNvSpPr>
          <p:nvPr/>
        </p:nvSpPr>
        <p:spPr bwMode="auto">
          <a:xfrm>
            <a:off x="0" y="0"/>
            <a:ext cx="469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200" b="1" smtClean="0">
                <a:solidFill>
                  <a:schemeClr val="bg1"/>
                </a:solidFill>
                <a:latin typeface="Arial" charset="0"/>
              </a:rPr>
              <a:t>© Mark E. Damon - All Rights Reserved</a:t>
            </a:r>
            <a:endParaRPr lang="en-US" b="1" smtClean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0" y="0"/>
            <a:ext cx="469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200" b="1" smtClean="0">
                <a:solidFill>
                  <a:schemeClr val="bg1"/>
                </a:solidFill>
                <a:latin typeface="Arial" charset="0"/>
              </a:rPr>
              <a:t>© Mark E. Damon - All Rights Reserved</a:t>
            </a:r>
            <a:endParaRPr lang="en-US" b="1" smtClean="0">
              <a:latin typeface="Arial" charset="0"/>
            </a:endParaRPr>
          </a:p>
        </p:txBody>
      </p:sp>
      <p:sp>
        <p:nvSpPr>
          <p:cNvPr id="2052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400">
                <a:solidFill>
                  <a:srgbClr val="000000"/>
                </a:solidFill>
              </a:rPr>
              <a:t>iRespond Question Master</a:t>
            </a:r>
          </a:p>
        </p:txBody>
      </p:sp>
      <p:sp>
        <p:nvSpPr>
          <p:cNvPr id="2053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r>
              <a:rPr lang="en-US" sz="3200"/>
              <a:t>A.) Response A</a:t>
            </a:r>
          </a:p>
        </p:txBody>
      </p:sp>
      <p:sp>
        <p:nvSpPr>
          <p:cNvPr id="2054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r>
              <a:rPr lang="en-US" sz="3200"/>
              <a:t>B.) Response B</a:t>
            </a:r>
          </a:p>
        </p:txBody>
      </p:sp>
      <p:sp>
        <p:nvSpPr>
          <p:cNvPr id="2055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r>
              <a:rPr lang="en-US" sz="3200"/>
              <a:t>C.) Response C</a:t>
            </a:r>
          </a:p>
        </p:txBody>
      </p:sp>
      <p:sp>
        <p:nvSpPr>
          <p:cNvPr id="2056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r>
              <a:rPr lang="en-US" sz="3200"/>
              <a:t>D.) Response D</a:t>
            </a:r>
          </a:p>
        </p:txBody>
      </p:sp>
      <p:sp>
        <p:nvSpPr>
          <p:cNvPr id="2057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r>
              <a:rPr lang="en-US" sz="3200"/>
              <a:t>E.) Response E</a:t>
            </a:r>
          </a:p>
        </p:txBody>
      </p:sp>
      <p:sp>
        <p:nvSpPr>
          <p:cNvPr id="2058" name="Percent"/>
          <p:cNvSpPr>
            <a:spLocks noChangeArrowheads="1"/>
          </p:cNvSpPr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2059" name="Timer"/>
          <p:cNvSpPr>
            <a:spLocks noChangeArrowheads="1"/>
          </p:cNvSpPr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0" y="0"/>
            <a:ext cx="469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200" b="1" smtClean="0">
                <a:solidFill>
                  <a:schemeClr val="bg1"/>
                </a:solidFill>
                <a:latin typeface="Arial" charset="0"/>
              </a:rPr>
              <a:t>© Mark E. Damon - All Rights Reserved</a:t>
            </a:r>
            <a:endParaRPr lang="en-US" b="1" smtClean="0">
              <a:latin typeface="Arial" charset="0"/>
            </a:endParaRPr>
          </a:p>
        </p:txBody>
      </p:sp>
      <p:sp>
        <p:nvSpPr>
          <p:cNvPr id="3076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iRespond Graph</a:t>
            </a:r>
          </a:p>
        </p:txBody>
      </p:sp>
      <p:grpSp>
        <p:nvGrpSpPr>
          <p:cNvPr id="3077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3106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8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101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3102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3103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3104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3105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9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3098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0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3093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3094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3095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3096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3097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1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87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8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9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0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1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2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82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83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084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85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086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0\14th%20week\millionaire%20sounds\Lets%20Play%20Theme.wav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\\LSTfps1\apps\stfdrive\Teachers\8th%20Physical%20Science%202010\14th%20week\millionaire%20sounds\New%20Question.wav" TargetMode="External"/><Relationship Id="rId1" Type="http://schemas.openxmlformats.org/officeDocument/2006/relationships/audio" Target="file:///\\LSTfps1\apps\stfdrive\Teachers\8th%20Physical%20Science%202010\14th%20week\millionaire%20sounds\Value%20of%20Next%20Question.wav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\\LSTfps1\apps\stfdrive\Teachers\8th%20Physical%20Science%202010\14th%20week\millionaire%20sounds\New%20Question.wav" TargetMode="External"/><Relationship Id="rId1" Type="http://schemas.openxmlformats.org/officeDocument/2006/relationships/audio" Target="file:///\\LSTfps1\apps\stfdrive\Teachers\8th%20Physical%20Science%202010\14th%20week\millionaire%20sounds\Value%20of%20Next%20Question.wav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\\LSTfps1\apps\stfdrive\Teachers\8th%20Physical%20Science%202010\14th%20week\millionaire%20sounds\New%20Question.wav" TargetMode="External"/><Relationship Id="rId1" Type="http://schemas.openxmlformats.org/officeDocument/2006/relationships/audio" Target="file:///\\LSTfps1\apps\stfdrive\Teachers\8th%20Physical%20Science%202010\14th%20week\millionaire%20sounds\Value%20of%20Next%20Question.wav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\\LSTfps1\apps\stfdrive\Teachers\8th%20Physical%20Science%202010\14th%20week\millionaire%20sounds\New%20Question.wav" TargetMode="External"/><Relationship Id="rId1" Type="http://schemas.openxmlformats.org/officeDocument/2006/relationships/audio" Target="file:///\\LSTfps1\apps\stfdrive\Teachers\8th%20Physical%20Science%202010\14th%20week\millionaire%20sounds\Value%20of%20Next%20Question.wav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0\14th%20week\millionaire%20sounds\Regis%20Walks%20In.wav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0\14th%20week\millionaire%20sounds\Regis%20Walks%20In.wav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0\14th%20week\millionaire%20sounds\Regis%20Walks%20In.wa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0\14th%20week\millionaire%20sounds\waiting%20for%20answer.wav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LSTfps1\apps\stfdrive\Teachers\8th%20Physical%20Science%202011\14th%20week-ch.%205%20test\millionaire%20review%20for%20test\waiting%20for%20answer.wav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\\LSTfps1\apps\stfdrive\Teachers\8th%20Physical%20Science%202010\14th%20week\millionaire%20sounds\New%20Question.wav" TargetMode="External"/><Relationship Id="rId1" Type="http://schemas.openxmlformats.org/officeDocument/2006/relationships/audio" Target="file:///\\LSTfps1\apps\stfdrive\Teachers\8th%20Physical%20Science%202010\14th%20week\millionaire%20sounds\Value%20of%20Next%20Question.wav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867400" y="1508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943600" y="14922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943600" y="1812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943600" y="2117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943600" y="2422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943600" y="2727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943600" y="3032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943600" y="3336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943600" y="3641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943600" y="3946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5943600" y="4251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943600" y="4556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943600" y="4860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5943600" y="5165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943600" y="5470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5943600" y="5775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781800" y="1508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6781800" y="1828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6781800" y="2133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6781800" y="2438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6781800" y="2743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6781800" y="3048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6781800" y="3352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6781800" y="3657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6781800" y="3962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6781800" y="4267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6781800" y="4572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6781800" y="4876800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6781800" y="5181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6781800" y="5486400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6781800" y="5791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30" name="Oval 34"/>
          <p:cNvSpPr>
            <a:spLocks noChangeArrowheads="1"/>
          </p:cNvSpPr>
          <p:nvPr/>
        </p:nvSpPr>
        <p:spPr bwMode="auto">
          <a:xfrm>
            <a:off x="6477000" y="5927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1" name="Oval 35"/>
          <p:cNvSpPr>
            <a:spLocks noChangeArrowheads="1"/>
          </p:cNvSpPr>
          <p:nvPr/>
        </p:nvSpPr>
        <p:spPr bwMode="auto">
          <a:xfrm>
            <a:off x="6477000" y="5622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Oval 36"/>
          <p:cNvSpPr>
            <a:spLocks noChangeArrowheads="1"/>
          </p:cNvSpPr>
          <p:nvPr/>
        </p:nvSpPr>
        <p:spPr bwMode="auto">
          <a:xfrm>
            <a:off x="6477000" y="5318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3" name="Oval 37"/>
          <p:cNvSpPr>
            <a:spLocks noChangeArrowheads="1"/>
          </p:cNvSpPr>
          <p:nvPr/>
        </p:nvSpPr>
        <p:spPr bwMode="auto">
          <a:xfrm>
            <a:off x="6477000" y="5013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4" name="Oval 38"/>
          <p:cNvSpPr>
            <a:spLocks noChangeArrowheads="1"/>
          </p:cNvSpPr>
          <p:nvPr/>
        </p:nvSpPr>
        <p:spPr bwMode="auto">
          <a:xfrm>
            <a:off x="6477000" y="4708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5" name="Oval 39"/>
          <p:cNvSpPr>
            <a:spLocks noChangeArrowheads="1"/>
          </p:cNvSpPr>
          <p:nvPr/>
        </p:nvSpPr>
        <p:spPr bwMode="auto">
          <a:xfrm>
            <a:off x="6477000" y="4403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Oval 40"/>
          <p:cNvSpPr>
            <a:spLocks noChangeArrowheads="1"/>
          </p:cNvSpPr>
          <p:nvPr/>
        </p:nvSpPr>
        <p:spPr bwMode="auto">
          <a:xfrm>
            <a:off x="6477000" y="4098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" name="Oval 41"/>
          <p:cNvSpPr>
            <a:spLocks noChangeArrowheads="1"/>
          </p:cNvSpPr>
          <p:nvPr/>
        </p:nvSpPr>
        <p:spPr bwMode="auto">
          <a:xfrm>
            <a:off x="6477000" y="3794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Oval 42"/>
          <p:cNvSpPr>
            <a:spLocks noChangeArrowheads="1"/>
          </p:cNvSpPr>
          <p:nvPr/>
        </p:nvSpPr>
        <p:spPr bwMode="auto">
          <a:xfrm>
            <a:off x="6477000" y="3489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Oval 43"/>
          <p:cNvSpPr>
            <a:spLocks noChangeArrowheads="1"/>
          </p:cNvSpPr>
          <p:nvPr/>
        </p:nvSpPr>
        <p:spPr bwMode="auto">
          <a:xfrm>
            <a:off x="6477000" y="3184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40" name="Oval 44"/>
          <p:cNvSpPr>
            <a:spLocks noChangeArrowheads="1"/>
          </p:cNvSpPr>
          <p:nvPr/>
        </p:nvSpPr>
        <p:spPr bwMode="auto">
          <a:xfrm>
            <a:off x="6477000" y="2879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1" name="Oval 45"/>
          <p:cNvSpPr>
            <a:spLocks noChangeArrowheads="1"/>
          </p:cNvSpPr>
          <p:nvPr/>
        </p:nvSpPr>
        <p:spPr bwMode="auto">
          <a:xfrm>
            <a:off x="6477000" y="2574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2" name="Oval 46"/>
          <p:cNvSpPr>
            <a:spLocks noChangeArrowheads="1"/>
          </p:cNvSpPr>
          <p:nvPr/>
        </p:nvSpPr>
        <p:spPr bwMode="auto">
          <a:xfrm>
            <a:off x="6477000" y="2270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Oval 47"/>
          <p:cNvSpPr>
            <a:spLocks noChangeArrowheads="1"/>
          </p:cNvSpPr>
          <p:nvPr/>
        </p:nvSpPr>
        <p:spPr bwMode="auto">
          <a:xfrm>
            <a:off x="6477000" y="1965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Oval 48"/>
          <p:cNvSpPr>
            <a:spLocks noChangeArrowheads="1"/>
          </p:cNvSpPr>
          <p:nvPr/>
        </p:nvSpPr>
        <p:spPr bwMode="auto">
          <a:xfrm>
            <a:off x="6477000" y="1660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306388" y="2012950"/>
            <a:ext cx="52578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5400">
                <a:solidFill>
                  <a:schemeClr val="bg1"/>
                </a:solidFill>
                <a:latin typeface="Arial" charset="0"/>
              </a:rPr>
              <a:t>Welcome to</a:t>
            </a:r>
            <a:br>
              <a:rPr lang="en-US" sz="5400">
                <a:solidFill>
                  <a:schemeClr val="bg1"/>
                </a:solidFill>
                <a:latin typeface="Arial" charset="0"/>
              </a:rPr>
            </a:br>
            <a:r>
              <a:rPr lang="en-US" sz="540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5400">
                <a:solidFill>
                  <a:schemeClr val="bg1"/>
                </a:solidFill>
                <a:latin typeface="Arial" charset="0"/>
              </a:rPr>
            </a:br>
            <a:r>
              <a:rPr lang="en-US" sz="5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5400" b="1" i="1">
                <a:solidFill>
                  <a:schemeClr val="bg1"/>
                </a:solidFill>
                <a:latin typeface="Arial" charset="0"/>
              </a:rPr>
              <a:t>Who Wants to be a Millionaire</a:t>
            </a:r>
            <a:endParaRPr lang="en-US" sz="5400">
              <a:solidFill>
                <a:schemeClr val="bg1"/>
              </a:solidFill>
            </a:endParaRPr>
          </a:p>
        </p:txBody>
      </p:sp>
      <p:sp>
        <p:nvSpPr>
          <p:cNvPr id="4146" name="Oval 50"/>
          <p:cNvSpPr>
            <a:spLocks noChangeArrowheads="1"/>
          </p:cNvSpPr>
          <p:nvPr/>
        </p:nvSpPr>
        <p:spPr bwMode="auto">
          <a:xfrm>
            <a:off x="4953000" y="533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" name="Oval 51"/>
          <p:cNvSpPr>
            <a:spLocks noChangeArrowheads="1"/>
          </p:cNvSpPr>
          <p:nvPr/>
        </p:nvSpPr>
        <p:spPr bwMode="auto">
          <a:xfrm>
            <a:off x="7848600" y="533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8" name="Oval 52"/>
          <p:cNvSpPr>
            <a:spLocks noChangeArrowheads="1"/>
          </p:cNvSpPr>
          <p:nvPr/>
        </p:nvSpPr>
        <p:spPr bwMode="auto">
          <a:xfrm>
            <a:off x="6400800" y="533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5137150" y="673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4150" name="Picture 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750050" y="565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51" name="AutoShape 55"/>
          <p:cNvSpPr>
            <a:spLocks noChangeArrowheads="1"/>
          </p:cNvSpPr>
          <p:nvPr/>
        </p:nvSpPr>
        <p:spPr bwMode="auto">
          <a:xfrm rot="5400000">
            <a:off x="8023225" y="800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2" name="Oval 56"/>
          <p:cNvSpPr>
            <a:spLocks noChangeArrowheads="1"/>
          </p:cNvSpPr>
          <p:nvPr/>
        </p:nvSpPr>
        <p:spPr bwMode="auto">
          <a:xfrm>
            <a:off x="8099425" y="647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3" name="AutoShape 57"/>
          <p:cNvSpPr>
            <a:spLocks noChangeArrowheads="1"/>
          </p:cNvSpPr>
          <p:nvPr/>
        </p:nvSpPr>
        <p:spPr bwMode="auto">
          <a:xfrm rot="5400000">
            <a:off x="8328025" y="876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4" name="Oval 58"/>
          <p:cNvSpPr>
            <a:spLocks noChangeArrowheads="1"/>
          </p:cNvSpPr>
          <p:nvPr/>
        </p:nvSpPr>
        <p:spPr bwMode="auto">
          <a:xfrm>
            <a:off x="8404225" y="723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5" name="AutoShape 59"/>
          <p:cNvSpPr>
            <a:spLocks noChangeArrowheads="1"/>
          </p:cNvSpPr>
          <p:nvPr/>
        </p:nvSpPr>
        <p:spPr bwMode="auto">
          <a:xfrm rot="5400000">
            <a:off x="8632825" y="800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6" name="Oval 60"/>
          <p:cNvSpPr>
            <a:spLocks noChangeArrowheads="1"/>
          </p:cNvSpPr>
          <p:nvPr/>
        </p:nvSpPr>
        <p:spPr bwMode="auto">
          <a:xfrm>
            <a:off x="8709025" y="647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" name="Lets Play Theme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"/>
                </p:tgtEl>
              </p:cMediaNode>
            </p:audio>
          </p:childTnLst>
        </p:cTn>
      </p:par>
    </p:tnLst>
    <p:bldLst>
      <p:bldP spid="312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-53171" y="3745134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57225" y="5025380"/>
            <a:ext cx="381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A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water temperature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839727" y="6050585"/>
            <a:ext cx="3638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C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water depth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060207" y="5023370"/>
            <a:ext cx="4264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B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amount of plankton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5051425" y="6051550"/>
            <a:ext cx="396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D: amount of sunlight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3329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33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35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6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7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9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40" name="Rectangle 29"/>
          <p:cNvSpPr>
            <a:spLocks noChangeArrowheads="1"/>
          </p:cNvSpPr>
          <p:nvPr/>
        </p:nvSpPr>
        <p:spPr bwMode="auto">
          <a:xfrm>
            <a:off x="6696075" y="343217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2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3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4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5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3346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7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8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9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50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51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52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53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54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55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56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57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58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59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60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3361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62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63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64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65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6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7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8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9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0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1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2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3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4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75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6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7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8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9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380" name="Picture 6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81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2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3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4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5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6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4" name="Text Box 76"/>
          <p:cNvSpPr txBox="1">
            <a:spLocks noChangeArrowheads="1"/>
          </p:cNvSpPr>
          <p:nvPr/>
        </p:nvSpPr>
        <p:spPr bwMode="auto">
          <a:xfrm>
            <a:off x="290513" y="422275"/>
            <a:ext cx="5892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7. 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Which of the following is NOT a key abiotic factor in marine ecosystems?</a:t>
            </a:r>
            <a:endParaRPr lang="en-US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371" name="AutoShape 83"/>
          <p:cNvSpPr>
            <a:spLocks noChangeArrowheads="1"/>
          </p:cNvSpPr>
          <p:nvPr/>
        </p:nvSpPr>
        <p:spPr bwMode="auto">
          <a:xfrm>
            <a:off x="4632325" y="4797002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/>
              <a:t>B: </a:t>
            </a:r>
            <a:r>
              <a:rPr lang="en-US" sz="2800" b="1" dirty="0" smtClean="0"/>
              <a:t>amount of plankton</a:t>
            </a:r>
            <a:endParaRPr lang="en-US" sz="2800" b="1" dirty="0"/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12302" grpId="0" autoUpdateAnimBg="0"/>
      <p:bldP spid="12303" grpId="0" autoUpdateAnimBg="0"/>
      <p:bldP spid="12304" grpId="0" autoUpdateAnimBg="0"/>
      <p:bldP spid="12305" grpId="0" autoUpdateAnimBg="0"/>
      <p:bldP spid="12364" grpId="0" autoUpdateAnimBg="0"/>
      <p:bldP spid="123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482600" y="5076759"/>
            <a:ext cx="3962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   A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whales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869950" y="5909101"/>
            <a:ext cx="413067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C: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animals on the       ocean floor  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4930815" y="5029200"/>
            <a:ext cx="38115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  B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barnacles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5311775" y="5868289"/>
            <a:ext cx="34734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animals in coral reefs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6696075" y="343217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4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8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3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4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5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6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7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8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399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0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1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2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3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404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05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6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7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8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9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0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07" name="Text Box 75"/>
          <p:cNvSpPr txBox="1">
            <a:spLocks noChangeArrowheads="1"/>
          </p:cNvSpPr>
          <p:nvPr/>
        </p:nvSpPr>
        <p:spPr bwMode="auto">
          <a:xfrm>
            <a:off x="482600" y="681038"/>
            <a:ext cx="5181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8. 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Which of the following ocean animals need warm water to live?</a:t>
            </a:r>
            <a:endParaRPr lang="en-US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4110" name="AutoShape 78"/>
          <p:cNvSpPr>
            <a:spLocks noChangeArrowheads="1"/>
          </p:cNvSpPr>
          <p:nvPr/>
        </p:nvSpPr>
        <p:spPr bwMode="auto">
          <a:xfrm>
            <a:off x="4632325" y="5872876"/>
            <a:ext cx="4267200" cy="917575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/>
              <a:t> </a:t>
            </a:r>
          </a:p>
          <a:p>
            <a:pPr algn="ctr"/>
            <a:r>
              <a:rPr lang="en-US" b="1" dirty="0" smtClean="0"/>
              <a:t>D: </a:t>
            </a:r>
            <a:r>
              <a:rPr lang="en-US" b="1" dirty="0" smtClean="0"/>
              <a:t>animals in coral reefs</a:t>
            </a:r>
            <a:endParaRPr lang="en-US" b="1" dirty="0"/>
          </a:p>
          <a:p>
            <a:pPr algn="ctr"/>
            <a:endParaRPr lang="en-US" sz="3200" b="1" dirty="0">
              <a:solidFill>
                <a:srgbClr val="00FF00"/>
              </a:solidFill>
            </a:endParaRPr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4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44045" grpId="0" autoUpdateAnimBg="0"/>
      <p:bldP spid="44046" grpId="0" autoUpdateAnimBg="0"/>
      <p:bldP spid="44047" grpId="0" autoUpdateAnimBg="0"/>
      <p:bldP spid="44048" grpId="0" autoUpdateAnimBg="0"/>
      <p:bldP spid="44107" grpId="0" autoUpdateAnimBg="0"/>
      <p:bldP spid="441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571875" y="426402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3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4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5375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6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7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8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9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5380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1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2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3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4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5385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6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7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8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9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5390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91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92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93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94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404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5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7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8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0" name="Value of Next Question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1447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New Question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990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8866" fill="hold"/>
                                        <p:tgtEl>
                                          <p:spTgt spid="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0001" fill="hold"/>
                                        <p:tgtEl>
                                          <p:spTgt spid="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"/>
                </p:tgtEl>
              </p:cMediaNode>
            </p:audio>
          </p:childTnLst>
        </p:cTn>
      </p:par>
    </p:tnLst>
    <p:bldLst>
      <p:bldP spid="153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312738" y="5018088"/>
            <a:ext cx="4664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A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o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pen-water zone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533400" y="6074398"/>
            <a:ext cx="3724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C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deep-water zone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356889" y="5003620"/>
            <a:ext cx="3633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B: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littoral zone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372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 D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tributary zone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05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07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8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9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0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1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12" name="Rectangle 29"/>
          <p:cNvSpPr>
            <a:spLocks noChangeArrowheads="1"/>
          </p:cNvSpPr>
          <p:nvPr/>
        </p:nvSpPr>
        <p:spPr bwMode="auto">
          <a:xfrm>
            <a:off x="6696075" y="31353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4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5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6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7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6418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9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0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1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2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23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4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5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6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7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28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9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30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31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32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6433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34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35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36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37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8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9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40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41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42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43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44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45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46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447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48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49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50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51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452" name="Picture 6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53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54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55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56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57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58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60" name="Text Box 76"/>
          <p:cNvSpPr txBox="1">
            <a:spLocks noChangeArrowheads="1"/>
          </p:cNvSpPr>
          <p:nvPr/>
        </p:nvSpPr>
        <p:spPr bwMode="auto">
          <a:xfrm>
            <a:off x="414338" y="260350"/>
            <a:ext cx="5181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9. 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Which lake zone is closest to the land’s edge?</a:t>
            </a:r>
            <a:endParaRPr lang="en-US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6464" name="AutoShape 80"/>
          <p:cNvSpPr>
            <a:spLocks noChangeArrowheads="1"/>
          </p:cNvSpPr>
          <p:nvPr/>
        </p:nvSpPr>
        <p:spPr bwMode="auto">
          <a:xfrm>
            <a:off x="4627563" y="4782756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B</a:t>
            </a:r>
            <a:r>
              <a:rPr lang="en-US" b="1" dirty="0" smtClean="0"/>
              <a:t>: littoral zone</a:t>
            </a:r>
            <a:endParaRPr lang="en-US" b="1" dirty="0" smtClean="0"/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16398" grpId="0" autoUpdateAnimBg="0"/>
      <p:bldP spid="16399" grpId="0" autoUpdateAnimBg="0"/>
      <p:bldP spid="16400" grpId="0" autoUpdateAnimBg="0"/>
      <p:bldP spid="16401" grpId="0" autoUpdateAnimBg="0"/>
      <p:bldP spid="16460" grpId="0" autoUpdateAnimBg="0"/>
      <p:bldP spid="164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   A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plankton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533399" y="6096000"/>
            <a:ext cx="3527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 C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blue whales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4953000" y="5029200"/>
            <a:ext cx="3257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B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err="1" smtClean="0">
                <a:solidFill>
                  <a:srgbClr val="FFCC00"/>
                </a:solidFill>
                <a:latin typeface="Arial" charset="0"/>
              </a:rPr>
              <a:t>sargassums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D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coral reefs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6696075" y="31353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4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5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8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9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60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61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2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3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4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5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6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7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8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9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0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71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2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3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4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5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476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77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8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9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0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1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2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31" name="Text Box 75"/>
          <p:cNvSpPr txBox="1">
            <a:spLocks noChangeArrowheads="1"/>
          </p:cNvSpPr>
          <p:nvPr/>
        </p:nvSpPr>
        <p:spPr bwMode="auto">
          <a:xfrm>
            <a:off x="142875" y="252413"/>
            <a:ext cx="62960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latin typeface="Comic Sans MS" pitchFamily="66" charset="0"/>
              </a:rPr>
              <a:t>10. </a:t>
            </a: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The base of the ocean’s food chains is formed by . . .</a:t>
            </a:r>
            <a:endParaRPr lang="en-US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5134" name="AutoShape 78"/>
          <p:cNvSpPr>
            <a:spLocks noChangeArrowheads="1"/>
          </p:cNvSpPr>
          <p:nvPr/>
        </p:nvSpPr>
        <p:spPr bwMode="auto">
          <a:xfrm>
            <a:off x="133149" y="4816033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A: </a:t>
            </a:r>
            <a:r>
              <a:rPr lang="en-US" sz="3200" b="1" dirty="0" smtClean="0"/>
              <a:t>plankton</a:t>
            </a:r>
            <a:endParaRPr lang="en-US" sz="3200" b="1" dirty="0"/>
          </a:p>
          <a:p>
            <a:pPr algn="ctr"/>
            <a:endParaRPr lang="en-US" b="1" dirty="0">
              <a:solidFill>
                <a:srgbClr val="00FF00"/>
              </a:solidFill>
            </a:endParaRPr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4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45069" grpId="0" autoUpdateAnimBg="0"/>
      <p:bldP spid="45070" grpId="0" autoUpdateAnimBg="0"/>
      <p:bldP spid="45071" grpId="0" autoUpdateAnimBg="0"/>
      <p:bldP spid="45072" grpId="0" autoUpdateAnimBg="0"/>
      <p:bldP spid="45131" grpId="0" autoUpdateAnimBg="0"/>
      <p:bldP spid="451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-12700" y="3739058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533400" y="5021283"/>
            <a:ext cx="365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        A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tundra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515938" y="5970106"/>
            <a:ext cx="3951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       C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desert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4953000" y="5029200"/>
            <a:ext cx="3590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B: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deciduous forest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4953000" y="6096000"/>
            <a:ext cx="3484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 D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savanna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8449" name="Oval 17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Oval 19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6696075" y="28384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85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6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7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8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9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0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1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2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3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4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95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6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7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8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9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500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01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02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03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04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05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06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55" name="Text Box 75"/>
          <p:cNvSpPr txBox="1">
            <a:spLocks noChangeArrowheads="1"/>
          </p:cNvSpPr>
          <p:nvPr/>
        </p:nvSpPr>
        <p:spPr bwMode="auto">
          <a:xfrm>
            <a:off x="585788" y="388938"/>
            <a:ext cx="5181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11. </a:t>
            </a:r>
            <a:r>
              <a:rPr lang="en-US" sz="4000" dirty="0" smtClean="0">
                <a:solidFill>
                  <a:schemeClr val="bg1"/>
                </a:solidFill>
                <a:latin typeface="Comic Sans MS" pitchFamily="66" charset="0"/>
              </a:rPr>
              <a:t>Which </a:t>
            </a:r>
            <a:r>
              <a:rPr lang="en-US" sz="4000" dirty="0" smtClean="0">
                <a:solidFill>
                  <a:schemeClr val="bg1"/>
                </a:solidFill>
                <a:latin typeface="Comic Sans MS" pitchFamily="66" charset="0"/>
              </a:rPr>
              <a:t>biome has scattered clumps of trees and seasonal rains?</a:t>
            </a:r>
            <a:endParaRPr lang="en-US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6158" name="AutoShape 78"/>
          <p:cNvSpPr>
            <a:spLocks noChangeArrowheads="1"/>
          </p:cNvSpPr>
          <p:nvPr/>
        </p:nvSpPr>
        <p:spPr bwMode="auto">
          <a:xfrm>
            <a:off x="4724882" y="5863040"/>
            <a:ext cx="4189413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 smtClean="0"/>
              <a:t>D:savanna</a:t>
            </a:r>
            <a:endParaRPr lang="en-US" sz="2800" b="1" dirty="0"/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4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46093" grpId="0" autoUpdateAnimBg="0"/>
      <p:bldP spid="46094" grpId="0" autoUpdateAnimBg="0"/>
      <p:bldP spid="46095" grpId="0" autoUpdateAnimBg="0"/>
      <p:bldP spid="46096" grpId="0" autoUpdateAnimBg="0"/>
      <p:bldP spid="46155" grpId="0" autoUpdateAnimBg="0"/>
      <p:bldP spid="4615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35000" y="4903857"/>
            <a:ext cx="3657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during the wet season, savannas receive little rain</a:t>
            </a:r>
            <a:endParaRPr lang="en-US" sz="2000" dirty="0">
              <a:solidFill>
                <a:srgbClr val="FFCC00"/>
              </a:solidFill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423299" y="5980354"/>
            <a:ext cx="4072501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FFCC00"/>
                </a:solidFill>
                <a:latin typeface="Arial" charset="0"/>
              </a:rPr>
              <a:t>   C:  savanna inhabitants include</a:t>
            </a:r>
          </a:p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FFCC00"/>
                </a:solidFill>
                <a:latin typeface="Arial" charset="0"/>
              </a:rPr>
              <a:t>          large herbivores </a:t>
            </a:r>
            <a:endParaRPr lang="en-US" sz="1800" dirty="0">
              <a:solidFill>
                <a:srgbClr val="FFCC00"/>
              </a:solidFill>
            </a:endParaRP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4953000" y="4929788"/>
            <a:ext cx="419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CC00"/>
                </a:solidFill>
                <a:latin typeface="Arial" charset="0"/>
              </a:rPr>
              <a:t>B: </a:t>
            </a:r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savannas are characterized by steep mountains</a:t>
            </a:r>
            <a:endParaRPr lang="en-US" sz="2000" dirty="0">
              <a:solidFill>
                <a:srgbClr val="FFCC00"/>
              </a:solidFill>
            </a:endParaRP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4826000" y="6139934"/>
            <a:ext cx="4191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sz="1800" b="1" dirty="0" smtClean="0">
                <a:solidFill>
                  <a:srgbClr val="FFCC00"/>
                </a:solidFill>
                <a:latin typeface="Arial" charset="0"/>
              </a:rPr>
              <a:t>savannas are rainy year-round</a:t>
            </a:r>
            <a:endParaRPr lang="en-US" sz="1800" dirty="0">
              <a:solidFill>
                <a:srgbClr val="FFCC00"/>
              </a:solidFill>
            </a:endParaRPr>
          </a:p>
        </p:txBody>
      </p:sp>
      <p:sp>
        <p:nvSpPr>
          <p:cNvPr id="19473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7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9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0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1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2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3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84" name="Rectangle 29"/>
          <p:cNvSpPr>
            <a:spLocks noChangeArrowheads="1"/>
          </p:cNvSpPr>
          <p:nvPr/>
        </p:nvSpPr>
        <p:spPr bwMode="auto">
          <a:xfrm>
            <a:off x="6696075" y="28384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6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7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8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9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9490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1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2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3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4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95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6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7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8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9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500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1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2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3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4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9505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6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7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8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9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10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11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12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13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14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15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16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17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18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519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20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21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22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23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9524" name="Picture 6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25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26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27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28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29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30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08" name="Text Box 76"/>
          <p:cNvSpPr txBox="1">
            <a:spLocks noChangeArrowheads="1"/>
          </p:cNvSpPr>
          <p:nvPr/>
        </p:nvSpPr>
        <p:spPr bwMode="auto">
          <a:xfrm>
            <a:off x="573088" y="201613"/>
            <a:ext cx="5181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12. 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Which of the following statements about a savanna is true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?</a:t>
            </a:r>
            <a:endParaRPr lang="en-US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512" name="AutoShape 80"/>
          <p:cNvSpPr>
            <a:spLocks noChangeArrowheads="1"/>
          </p:cNvSpPr>
          <p:nvPr/>
        </p:nvSpPr>
        <p:spPr bwMode="auto">
          <a:xfrm>
            <a:off x="209550" y="5867400"/>
            <a:ext cx="4238625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/>
              <a:t>C: </a:t>
            </a:r>
            <a:r>
              <a:rPr lang="en-US" sz="2000" b="1" dirty="0" smtClean="0"/>
              <a:t>savanna inhabitants include </a:t>
            </a:r>
          </a:p>
          <a:p>
            <a:pPr algn="ctr"/>
            <a:r>
              <a:rPr lang="en-US" sz="2000" b="1" dirty="0"/>
              <a:t>l</a:t>
            </a:r>
            <a:r>
              <a:rPr lang="en-US" sz="2000" b="1" dirty="0" smtClean="0"/>
              <a:t>arge herbivores</a:t>
            </a:r>
            <a:endParaRPr lang="en-US" sz="2000" b="1" dirty="0" smtClean="0"/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18446" grpId="0" autoUpdateAnimBg="0"/>
      <p:bldP spid="18447" grpId="0" autoUpdateAnimBg="0"/>
      <p:bldP spid="18448" grpId="0" autoUpdateAnimBg="0"/>
      <p:bldP spid="18449" grpId="0" autoUpdateAnimBg="0"/>
      <p:bldP spid="18508" grpId="0" autoUpdateAnimBg="0"/>
      <p:bldP spid="185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4668838" y="5868988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1524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 A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swamp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533400" y="6096000"/>
            <a:ext cx="3527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tropical rain forest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4953000" y="5029200"/>
            <a:ext cx="3257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B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tundra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5238750" y="5942745"/>
            <a:ext cx="2971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temperate grasslands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Oval 18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6696075" y="25415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33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4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5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6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7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8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9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0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1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2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543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4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5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6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7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548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9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0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1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2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3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4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79" name="Text Box 75"/>
          <p:cNvSpPr txBox="1">
            <a:spLocks noChangeArrowheads="1"/>
          </p:cNvSpPr>
          <p:nvPr/>
        </p:nvSpPr>
        <p:spPr bwMode="auto">
          <a:xfrm>
            <a:off x="23149" y="542925"/>
            <a:ext cx="61935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13. 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The most biologically diverse biome is the . . .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en-US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7182" name="AutoShape 78"/>
          <p:cNvSpPr>
            <a:spLocks noChangeArrowheads="1"/>
          </p:cNvSpPr>
          <p:nvPr/>
        </p:nvSpPr>
        <p:spPr bwMode="auto">
          <a:xfrm>
            <a:off x="295275" y="5874775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 smtClean="0"/>
              <a:t>C: </a:t>
            </a:r>
            <a:r>
              <a:rPr lang="en-US" sz="2800" b="1" dirty="0" smtClean="0"/>
              <a:t>tropical rain forest</a:t>
            </a:r>
            <a:endParaRPr lang="en-US" sz="2800" b="1" dirty="0"/>
          </a:p>
          <a:p>
            <a:pPr algn="ctr"/>
            <a:endParaRPr lang="en-US" b="1" dirty="0">
              <a:solidFill>
                <a:srgbClr val="00FF00"/>
              </a:solidFill>
            </a:endParaRPr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4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47117" grpId="0" autoUpdateAnimBg="0"/>
      <p:bldP spid="47118" grpId="0" autoUpdateAnimBg="0"/>
      <p:bldP spid="47119" grpId="0" autoUpdateAnimBg="0"/>
      <p:bldP spid="47120" grpId="0" autoUpdateAnimBg="0"/>
      <p:bldP spid="47179" grpId="0" autoUpdateAnimBg="0"/>
      <p:bldP spid="4718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4746625" y="4807276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685800" y="4932839"/>
            <a:ext cx="365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a swamp has trees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750887" y="5909101"/>
            <a:ext cx="32226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C: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a swamp has many birds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5319712" y="4882782"/>
            <a:ext cx="37893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B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a swamp has salt water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5115046" y="5945529"/>
            <a:ext cx="3636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D: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a swamp has very wet soil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1521" name="Oval 17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Oval 19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6696075" y="25336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6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9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57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8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9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0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1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2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3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4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5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6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67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8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9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0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1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1572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73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4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5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6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7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8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3" name="Text Box 75"/>
          <p:cNvSpPr txBox="1">
            <a:spLocks noChangeArrowheads="1"/>
          </p:cNvSpPr>
          <p:nvPr/>
        </p:nvSpPr>
        <p:spPr bwMode="auto">
          <a:xfrm>
            <a:off x="398463" y="501650"/>
            <a:ext cx="5181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14. How does a swamp differ from a marsh?</a:t>
            </a:r>
            <a:endParaRPr lang="en-US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8206" name="AutoShape 78"/>
          <p:cNvSpPr>
            <a:spLocks noChangeArrowheads="1"/>
          </p:cNvSpPr>
          <p:nvPr/>
        </p:nvSpPr>
        <p:spPr bwMode="auto">
          <a:xfrm>
            <a:off x="236537" y="4749801"/>
            <a:ext cx="4211638" cy="912812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 dirty="0" smtClean="0"/>
          </a:p>
          <a:p>
            <a:pPr algn="ctr"/>
            <a:r>
              <a:rPr lang="en-US" sz="2800" b="1" dirty="0" smtClean="0"/>
              <a:t>A</a:t>
            </a:r>
            <a:r>
              <a:rPr lang="en-US" sz="2800" b="1" dirty="0" smtClean="0"/>
              <a:t>: a swamp has trees</a:t>
            </a:r>
            <a:r>
              <a:rPr lang="en-US" sz="3200" b="1" dirty="0" smtClean="0"/>
              <a:t> </a:t>
            </a:r>
            <a:endParaRPr lang="en-US" sz="3200" b="1" dirty="0"/>
          </a:p>
          <a:p>
            <a:pPr algn="ctr"/>
            <a:endParaRPr lang="en-US" sz="3200" b="1" dirty="0">
              <a:solidFill>
                <a:srgbClr val="00FF00"/>
              </a:solidFill>
            </a:endParaRPr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4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48141" grpId="0" autoUpdateAnimBg="0"/>
      <p:bldP spid="48142" grpId="0" autoUpdateAnimBg="0"/>
      <p:bldP spid="48143" grpId="0" autoUpdateAnimBg="0"/>
      <p:bldP spid="48144" grpId="0" autoUpdateAnimBg="0"/>
      <p:bldP spid="48203" grpId="0" autoUpdateAnimBg="0"/>
      <p:bldP spid="4820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3571875" y="33385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0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1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5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6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2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53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4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5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6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7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2558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9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0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1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2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72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0" name="Value of Next Question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1447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New Question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990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8866" fill="hold"/>
                                        <p:tgtEl>
                                          <p:spTgt spid="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0001" fill="hold"/>
                                        <p:tgtEl>
                                          <p:spTgt spid="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"/>
                </p:tgtEl>
              </p:cMediaNode>
            </p:audio>
          </p:childTnLst>
        </p:cTn>
      </p:par>
    </p:tnLst>
    <p:bldLst>
      <p:bldP spid="215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>
            <a:off x="2473325" y="2724150"/>
            <a:ext cx="4622800" cy="1136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Mark E. Damon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627438" y="1717675"/>
            <a:ext cx="2130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 b="1">
                <a:solidFill>
                  <a:srgbClr val="FFFFFF"/>
                </a:solidFill>
                <a:latin typeface="Arial" charset="0"/>
              </a:rPr>
              <a:t>Another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124200" y="4251325"/>
            <a:ext cx="3260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 b="1">
                <a:solidFill>
                  <a:srgbClr val="FFFFFF"/>
                </a:solidFill>
                <a:latin typeface="Arial" charset="0"/>
              </a:rPr>
              <a:t>Presentation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16038" y="5851525"/>
            <a:ext cx="6913562" cy="1006475"/>
            <a:chOff x="829" y="3686"/>
            <a:chExt cx="4355" cy="634"/>
          </a:xfrm>
        </p:grpSpPr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829" y="3686"/>
              <a:ext cx="4355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4000" b="1">
                  <a:solidFill>
                    <a:srgbClr val="FFFFFF"/>
                  </a:solidFill>
                  <a:latin typeface="Arial" charset="0"/>
                </a:rPr>
                <a:t>© 2000 - All rights Reserved</a:t>
              </a:r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1824" y="4070"/>
              <a:ext cx="2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FFFFFF"/>
                  </a:solidFill>
                  <a:latin typeface="Arial" charset="0"/>
                </a:rPr>
                <a:t>markedamon@hotmail.com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5" grpId="0" autoUpdateAnimBg="0"/>
      <p:bldP spid="3891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38100" y="3791372"/>
            <a:ext cx="9144000" cy="3124200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AutoShape 6"/>
          <p:cNvSpPr>
            <a:spLocks noChangeArrowheads="1"/>
          </p:cNvSpPr>
          <p:nvPr/>
        </p:nvSpPr>
        <p:spPr bwMode="auto">
          <a:xfrm>
            <a:off x="228600" y="5873851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558800" y="4851400"/>
            <a:ext cx="381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  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A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elevation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619125" y="5908675"/>
            <a:ext cx="4057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 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C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wildlife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779169" y="4831616"/>
            <a:ext cx="37004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 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B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how quickly water moves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5404644" y="5931222"/>
            <a:ext cx="39735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D: the amount of plankton  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3569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73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75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6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7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8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9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80" name="Rectangle 29"/>
          <p:cNvSpPr>
            <a:spLocks noChangeArrowheads="1"/>
          </p:cNvSpPr>
          <p:nvPr/>
        </p:nvSpPr>
        <p:spPr bwMode="auto">
          <a:xfrm>
            <a:off x="6696075" y="22098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2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3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4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5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3586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7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8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9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0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91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2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3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4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5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96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7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8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9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600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3601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602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603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604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605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6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7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8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9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0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1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2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3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4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615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6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7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8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9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3620" name="Picture 6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621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2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3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4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5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6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4" name="Text Box 76"/>
          <p:cNvSpPr txBox="1">
            <a:spLocks noChangeArrowheads="1"/>
          </p:cNvSpPr>
          <p:nvPr/>
        </p:nvSpPr>
        <p:spPr bwMode="auto">
          <a:xfrm>
            <a:off x="647700" y="665163"/>
            <a:ext cx="5181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latin typeface="Comic Sans MS" pitchFamily="66" charset="0"/>
              </a:rPr>
              <a:t>15. </a:t>
            </a: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A major abiotic factor that affects freshwater ecosystems is</a:t>
            </a: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. . .</a:t>
            </a:r>
            <a:endParaRPr lang="en-US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2608" name="AutoShape 80"/>
          <p:cNvSpPr>
            <a:spLocks noChangeArrowheads="1"/>
          </p:cNvSpPr>
          <p:nvPr/>
        </p:nvSpPr>
        <p:spPr bwMode="auto">
          <a:xfrm>
            <a:off x="4695825" y="4798645"/>
            <a:ext cx="4229100" cy="896937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B</a:t>
            </a:r>
            <a:r>
              <a:rPr lang="en-US" sz="2800" b="1" dirty="0"/>
              <a:t>:  </a:t>
            </a:r>
            <a:r>
              <a:rPr lang="en-US" sz="2800" b="1" dirty="0" smtClean="0"/>
              <a:t>how quickly </a:t>
            </a:r>
          </a:p>
          <a:p>
            <a:pPr algn="ctr"/>
            <a:r>
              <a:rPr lang="en-US" sz="2800" b="1" dirty="0" smtClean="0"/>
              <a:t>water moves</a:t>
            </a:r>
            <a:endParaRPr lang="en-US" sz="2800" b="1" dirty="0"/>
          </a:p>
          <a:p>
            <a:pPr algn="ctr"/>
            <a:r>
              <a:rPr lang="en-US" b="1" dirty="0">
                <a:solidFill>
                  <a:srgbClr val="FFCC00"/>
                </a:solidFill>
              </a:rPr>
              <a:t> </a:t>
            </a:r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22542" grpId="0" autoUpdateAnimBg="0"/>
      <p:bldP spid="22543" grpId="0" autoUpdateAnimBg="0"/>
      <p:bldP spid="22544" grpId="0" autoUpdateAnimBg="0"/>
      <p:bldP spid="22545" grpId="0" autoUpdateAnimBg="0"/>
      <p:bldP spid="22604" grpId="0" autoUpdateAnimBg="0"/>
      <p:bldP spid="2260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0" y="3546475"/>
            <a:ext cx="9407525" cy="36242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76238" y="4968875"/>
            <a:ext cx="4202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dry desert soil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946944" y="5869077"/>
            <a:ext cx="38973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C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soil that is        always frozen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398963" y="4903788"/>
            <a:ext cx="45926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ice on the tundra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4714875" y="5967413"/>
            <a:ext cx="4111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              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3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597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599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0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1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2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3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604" name="Rectangle 29"/>
          <p:cNvSpPr>
            <a:spLocks noChangeArrowheads="1"/>
          </p:cNvSpPr>
          <p:nvPr/>
        </p:nvSpPr>
        <p:spPr bwMode="auto">
          <a:xfrm>
            <a:off x="6696075" y="221773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6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7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8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9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4610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1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2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3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4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615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6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7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8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9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620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1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2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3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4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4625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6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7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8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9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0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1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2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3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4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5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6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7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8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4639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0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1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2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3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4644" name="Picture 6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45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6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7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8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9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0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6" name="Text Box 76"/>
          <p:cNvSpPr txBox="1">
            <a:spLocks noChangeArrowheads="1"/>
          </p:cNvSpPr>
          <p:nvPr/>
        </p:nvSpPr>
        <p:spPr bwMode="auto">
          <a:xfrm>
            <a:off x="484188" y="350838"/>
            <a:ext cx="5181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latin typeface="Comic Sans MS" pitchFamily="66" charset="0"/>
              </a:rPr>
              <a:t>16. </a:t>
            </a: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What is permafrost?</a:t>
            </a:r>
            <a:endParaRPr lang="en-US" sz="40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560" name="AutoShape 80"/>
          <p:cNvSpPr>
            <a:spLocks noChangeArrowheads="1"/>
          </p:cNvSpPr>
          <p:nvPr/>
        </p:nvSpPr>
        <p:spPr bwMode="auto">
          <a:xfrm>
            <a:off x="228600" y="5819437"/>
            <a:ext cx="4229100" cy="930275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b="1" dirty="0"/>
              <a:t>C: </a:t>
            </a:r>
            <a:r>
              <a:rPr lang="en-US" b="1" dirty="0" smtClean="0"/>
              <a:t>soil that is always frozen</a:t>
            </a:r>
            <a:endParaRPr lang="en-US" dirty="0"/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Text Box 16"/>
          <p:cNvSpPr txBox="1">
            <a:spLocks noChangeArrowheads="1"/>
          </p:cNvSpPr>
          <p:nvPr/>
        </p:nvSpPr>
        <p:spPr bwMode="auto">
          <a:xfrm>
            <a:off x="4760913" y="5967413"/>
            <a:ext cx="403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muddy soil</a:t>
            </a:r>
            <a:endParaRPr lang="en-US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20494" grpId="0" autoUpdateAnimBg="0"/>
      <p:bldP spid="20495" grpId="0" autoUpdateAnimBg="0"/>
      <p:bldP spid="20496" grpId="0" autoUpdateAnimBg="0"/>
      <p:bldP spid="20497" grpId="0" autoUpdateAnimBg="0"/>
      <p:bldP spid="20556" grpId="0" autoUpdateAnimBg="0"/>
      <p:bldP spid="20560" grpId="0" animBg="1"/>
      <p:bldP spid="7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571875" y="30591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3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4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5615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6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7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8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9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20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1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2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3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4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25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6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7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8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9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5630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1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2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3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4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0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1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2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44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5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6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7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Value of Next Question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1447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New Question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990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8866" fill="hold"/>
                                        <p:tgtEl>
                                          <p:spTgt spid="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0001" fill="hold"/>
                                        <p:tgtEl>
                                          <p:spTgt spid="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"/>
                </p:tgtEl>
              </p:cMediaNode>
            </p:audio>
          </p:childTnLst>
        </p:cTn>
      </p:par>
    </p:tnLst>
    <p:bldLst>
      <p:bldP spid="2355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-28454" y="3693318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A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thermocline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908049" y="6096000"/>
            <a:ext cx="3076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C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surface zone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051425" y="5053013"/>
            <a:ext cx="3871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B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deep zone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4487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D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littoral zone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6641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6645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6647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48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49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0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1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6652" name="Rectangle 29"/>
          <p:cNvSpPr>
            <a:spLocks noChangeArrowheads="1"/>
          </p:cNvSpPr>
          <p:nvPr/>
        </p:nvSpPr>
        <p:spPr bwMode="auto">
          <a:xfrm>
            <a:off x="6696075" y="191293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4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5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6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7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6658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9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0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1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2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6663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4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5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6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7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6668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9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0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1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2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6673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4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5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6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7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8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9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0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1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2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3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4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5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6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6687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8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9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0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1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6692" name="Picture 6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93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4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5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6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7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8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2" name="Text Box 76"/>
          <p:cNvSpPr txBox="1">
            <a:spLocks noChangeArrowheads="1"/>
          </p:cNvSpPr>
          <p:nvPr/>
        </p:nvSpPr>
        <p:spPr bwMode="auto">
          <a:xfrm>
            <a:off x="573088" y="401638"/>
            <a:ext cx="570039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latin typeface="Comic Sans MS" pitchFamily="66" charset="0"/>
              </a:rPr>
              <a:t>17. </a:t>
            </a: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Which ocean temperature zone is the warmest?</a:t>
            </a: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en-US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4656" name="AutoShape 80"/>
          <p:cNvSpPr>
            <a:spLocks noChangeArrowheads="1"/>
          </p:cNvSpPr>
          <p:nvPr/>
        </p:nvSpPr>
        <p:spPr bwMode="auto">
          <a:xfrm>
            <a:off x="200025" y="5867400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C: </a:t>
            </a:r>
            <a:r>
              <a:rPr lang="en-US" sz="3200" b="1" dirty="0" smtClean="0"/>
              <a:t>surface zone</a:t>
            </a:r>
            <a:endParaRPr lang="en-US" sz="3200" b="1" dirty="0"/>
          </a:p>
          <a:p>
            <a:pPr algn="ctr"/>
            <a:endParaRPr lang="en-US" sz="3200" b="1" dirty="0">
              <a:solidFill>
                <a:srgbClr val="00FF00"/>
              </a:solidFill>
            </a:endParaRPr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24590" grpId="0" autoUpdateAnimBg="0"/>
      <p:bldP spid="24591" grpId="0" autoUpdateAnimBg="0"/>
      <p:bldP spid="24592" grpId="0" autoUpdateAnimBg="0"/>
      <p:bldP spid="24593" grpId="0" autoUpdateAnimBg="0"/>
      <p:bldP spid="24652" grpId="0" autoUpdateAnimBg="0"/>
      <p:bldP spid="2465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635000" y="4934634"/>
            <a:ext cx="3657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sz="1800" b="1" dirty="0" smtClean="0">
                <a:solidFill>
                  <a:srgbClr val="FFCC00"/>
                </a:solidFill>
                <a:latin typeface="Arial" charset="0"/>
              </a:rPr>
              <a:t>insects live under rocks</a:t>
            </a:r>
            <a:endParaRPr lang="en-US" sz="1800" dirty="0">
              <a:solidFill>
                <a:srgbClr val="FFCC00"/>
              </a:solidFill>
            </a:endParaRP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698500" y="6001434"/>
            <a:ext cx="3644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sz="1800" b="1" dirty="0" smtClean="0">
                <a:solidFill>
                  <a:srgbClr val="FFCC00"/>
                </a:solidFill>
                <a:latin typeface="Arial" charset="0"/>
              </a:rPr>
              <a:t>algae attach to rocks</a:t>
            </a:r>
            <a:endParaRPr lang="en-US" sz="1800" dirty="0">
              <a:solidFill>
                <a:srgbClr val="FFCC00"/>
              </a:solidFill>
            </a:endParaRP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5049837" y="5073134"/>
            <a:ext cx="38719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sz="1800" b="1" dirty="0" smtClean="0">
                <a:solidFill>
                  <a:srgbClr val="FFCC00"/>
                </a:solidFill>
                <a:latin typeface="Arial" charset="0"/>
              </a:rPr>
              <a:t>tadpoles use suction disks</a:t>
            </a:r>
            <a:endParaRPr lang="en-US" sz="1800" dirty="0">
              <a:solidFill>
                <a:srgbClr val="FFCC00"/>
              </a:solidFill>
            </a:endParaRP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5163052" y="6001434"/>
            <a:ext cx="5000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FFCC00"/>
                </a:solidFill>
                <a:latin typeface="Arial" charset="0"/>
              </a:rPr>
              <a:t>D: </a:t>
            </a:r>
            <a:r>
              <a:rPr lang="en-US" sz="1800" b="1" dirty="0" smtClean="0">
                <a:solidFill>
                  <a:srgbClr val="FFCC00"/>
                </a:solidFill>
                <a:latin typeface="Arial" charset="0"/>
              </a:rPr>
              <a:t>fish live in mud</a:t>
            </a:r>
            <a:endParaRPr lang="en-US" sz="1800" dirty="0">
              <a:solidFill>
                <a:srgbClr val="FFCC00"/>
              </a:solidFill>
            </a:endParaRPr>
          </a:p>
        </p:txBody>
      </p:sp>
      <p:sp>
        <p:nvSpPr>
          <p:cNvPr id="27665" name="Oval 17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Oval 18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Oval 19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6696075" y="191293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90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91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93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94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95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96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7697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98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99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700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701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2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3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4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5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6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7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8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9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0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711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2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3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4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5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7716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717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8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9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0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1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2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27" name="Text Box 75"/>
          <p:cNvSpPr txBox="1">
            <a:spLocks noChangeArrowheads="1"/>
          </p:cNvSpPr>
          <p:nvPr/>
        </p:nvSpPr>
        <p:spPr bwMode="auto">
          <a:xfrm>
            <a:off x="573088" y="401638"/>
            <a:ext cx="51816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latin typeface="Comic Sans MS" pitchFamily="66" charset="0"/>
              </a:rPr>
              <a:t>18. </a:t>
            </a: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Which is NOT an example of how an organism adapts to living in fast-moving water?</a:t>
            </a:r>
            <a:endParaRPr lang="en-US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9230" name="AutoShape 78"/>
          <p:cNvSpPr>
            <a:spLocks noChangeArrowheads="1"/>
          </p:cNvSpPr>
          <p:nvPr/>
        </p:nvSpPr>
        <p:spPr bwMode="auto">
          <a:xfrm>
            <a:off x="4695825" y="5860633"/>
            <a:ext cx="4225925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1" dirty="0">
              <a:solidFill>
                <a:srgbClr val="FFCC00"/>
              </a:solidFill>
            </a:endParaRPr>
          </a:p>
          <a:p>
            <a:pPr algn="ctr"/>
            <a:endParaRPr lang="en-US" sz="2000" b="1" dirty="0">
              <a:solidFill>
                <a:srgbClr val="FFCC00"/>
              </a:solidFill>
            </a:endParaRPr>
          </a:p>
          <a:p>
            <a:pPr algn="ctr"/>
            <a:endParaRPr lang="en-US" sz="2000" b="1" dirty="0">
              <a:solidFill>
                <a:srgbClr val="FFCC00"/>
              </a:solidFill>
            </a:endParaRPr>
          </a:p>
          <a:p>
            <a:pPr algn="ctr"/>
            <a:r>
              <a:rPr lang="en-US" sz="2000" b="1" dirty="0"/>
              <a:t>D:  </a:t>
            </a:r>
            <a:r>
              <a:rPr lang="en-US" sz="2000" b="1" dirty="0" smtClean="0"/>
              <a:t>fish live in mud</a:t>
            </a:r>
            <a:endParaRPr lang="en-US" sz="2000" dirty="0"/>
          </a:p>
          <a:p>
            <a:pPr algn="ctr">
              <a:spcBef>
                <a:spcPct val="50000"/>
              </a:spcBef>
            </a:pPr>
            <a:endParaRPr lang="en-US" sz="2000" b="1" dirty="0">
              <a:solidFill>
                <a:srgbClr val="00FF00"/>
              </a:solidFill>
            </a:endParaRPr>
          </a:p>
          <a:p>
            <a:pPr algn="ctr"/>
            <a:endParaRPr lang="en-US" sz="2000" b="1" dirty="0">
              <a:solidFill>
                <a:srgbClr val="00FF00"/>
              </a:solidFill>
            </a:endParaRPr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53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4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49165" grpId="0" autoUpdateAnimBg="0"/>
      <p:bldP spid="49166" grpId="0" autoUpdateAnimBg="0"/>
      <p:bldP spid="49167" grpId="0" autoUpdateAnimBg="0"/>
      <p:bldP spid="49168" grpId="0" autoUpdateAnimBg="0"/>
      <p:bldP spid="49227" grpId="0" autoUpdateAnimBg="0"/>
      <p:bldP spid="4923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571875" y="27447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81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83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84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85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86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8687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88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89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90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91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692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93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94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95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96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697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98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99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0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1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8702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3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4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5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6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7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8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9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0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1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2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3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4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5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716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7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8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9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0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Value of Next Question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1447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New Question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990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8866" fill="hold"/>
                                        <p:tgtEl>
                                          <p:spTgt spid="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0001" fill="hold"/>
                                        <p:tgtEl>
                                          <p:spTgt spid="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"/>
                </p:tgtEl>
              </p:cMediaNode>
            </p:audio>
          </p:childTnLst>
        </p:cTn>
      </p:par>
    </p:tnLst>
    <p:bldLst>
      <p:bldP spid="2560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5"/>
          <p:cNvSpPr>
            <a:spLocks noChangeArrowheads="1"/>
          </p:cNvSpPr>
          <p:nvPr/>
        </p:nvSpPr>
        <p:spPr bwMode="auto">
          <a:xfrm>
            <a:off x="4684713" y="48260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790575" y="4903857"/>
            <a:ext cx="3657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amount of rainfall</a:t>
            </a:r>
            <a:endParaRPr lang="en-US" sz="2000" dirty="0">
              <a:solidFill>
                <a:srgbClr val="FFCC00"/>
              </a:solidFill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747711" y="6135381"/>
            <a:ext cx="37004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FFCC00"/>
                </a:solidFill>
                <a:latin typeface="Arial" charset="0"/>
              </a:rPr>
              <a:t>    </a:t>
            </a:r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C</a:t>
            </a:r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: </a:t>
            </a:r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types of rocks</a:t>
            </a:r>
            <a:endParaRPr lang="en-US" sz="2000" dirty="0">
              <a:solidFill>
                <a:srgbClr val="FFCC00"/>
              </a:solidFill>
              <a:latin typeface="Arial" charset="0"/>
              <a:cs typeface="Arial" charset="0"/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103019" y="4937616"/>
            <a:ext cx="38909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FFCC00"/>
                </a:solidFill>
                <a:latin typeface="Arial" charset="0"/>
              </a:rPr>
              <a:t>          </a:t>
            </a:r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B</a:t>
            </a:r>
            <a:r>
              <a:rPr lang="en-US" sz="2000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kinds of birds</a:t>
            </a:r>
            <a:endParaRPr lang="en-US" sz="2000" dirty="0">
              <a:solidFill>
                <a:srgbClr val="FFCC00"/>
              </a:solidFill>
            </a:endParaRP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5207000" y="6001434"/>
            <a:ext cx="393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FFCC00"/>
                </a:solidFill>
                <a:latin typeface="Arial" charset="0"/>
              </a:rPr>
              <a:t>       </a:t>
            </a:r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D</a:t>
            </a:r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: </a:t>
            </a:r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bodies of water</a:t>
            </a:r>
            <a:endParaRPr lang="en-US" sz="2000" dirty="0">
              <a:solidFill>
                <a:srgbClr val="FFCC00"/>
              </a:solidFill>
            </a:endParaRPr>
          </a:p>
        </p:txBody>
      </p:sp>
      <p:sp>
        <p:nvSpPr>
          <p:cNvPr id="29713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9717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Rectangle 29"/>
          <p:cNvSpPr>
            <a:spLocks noChangeArrowheads="1"/>
          </p:cNvSpPr>
          <p:nvPr/>
        </p:nvSpPr>
        <p:spPr bwMode="auto">
          <a:xfrm>
            <a:off x="6696075" y="15986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9725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6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7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8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9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9730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31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32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33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34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9735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36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37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38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39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9740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41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42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43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44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9745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46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47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48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49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0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1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2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3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4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5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6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7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8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9759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0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1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2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3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9764" name="Picture 6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65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6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7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8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9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70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0" name="Text Box 76"/>
          <p:cNvSpPr txBox="1">
            <a:spLocks noChangeArrowheads="1"/>
          </p:cNvSpPr>
          <p:nvPr/>
        </p:nvSpPr>
        <p:spPr bwMode="auto">
          <a:xfrm>
            <a:off x="260350" y="601663"/>
            <a:ext cx="5181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latin typeface="Comic Sans MS" pitchFamily="66" charset="0"/>
              </a:rPr>
              <a:t>19. </a:t>
            </a: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Which of the following is a biotic factor in a biome?</a:t>
            </a:r>
            <a:endParaRPr lang="en-US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6704" name="AutoShape 80"/>
          <p:cNvSpPr>
            <a:spLocks noChangeArrowheads="1"/>
          </p:cNvSpPr>
          <p:nvPr/>
        </p:nvSpPr>
        <p:spPr bwMode="auto">
          <a:xfrm>
            <a:off x="4686300" y="4804458"/>
            <a:ext cx="42291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800" b="1" dirty="0"/>
          </a:p>
          <a:p>
            <a:pPr>
              <a:spcBef>
                <a:spcPts val="0"/>
              </a:spcBef>
            </a:pPr>
            <a:endParaRPr lang="en-US" sz="1800" b="1" dirty="0" smtClean="0">
              <a:latin typeface="Arial" charset="0"/>
            </a:endParaRPr>
          </a:p>
          <a:p>
            <a:pPr>
              <a:spcBef>
                <a:spcPts val="0"/>
              </a:spcBef>
            </a:pPr>
            <a:r>
              <a:rPr lang="en-US" sz="1800" b="1" dirty="0" smtClean="0">
                <a:latin typeface="Arial" charset="0"/>
              </a:rPr>
              <a:t>B: </a:t>
            </a:r>
            <a:r>
              <a:rPr lang="en-US" sz="1800" b="1" dirty="0" smtClean="0">
                <a:latin typeface="Arial" charset="0"/>
              </a:rPr>
              <a:t>kinds of birds</a:t>
            </a:r>
            <a:endParaRPr lang="en-US" sz="1800" dirty="0"/>
          </a:p>
          <a:p>
            <a:pPr algn="ctr">
              <a:spcBef>
                <a:spcPct val="50000"/>
              </a:spcBef>
            </a:pPr>
            <a:endParaRPr lang="en-US" sz="1800" dirty="0"/>
          </a:p>
          <a:p>
            <a:pPr algn="ctr"/>
            <a:endParaRPr lang="en-US" dirty="0"/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26638" grpId="0" autoUpdateAnimBg="0"/>
      <p:bldP spid="26639" grpId="0" autoUpdateAnimBg="0"/>
      <p:bldP spid="26640" grpId="0" autoUpdateAnimBg="0"/>
      <p:bldP spid="26641" grpId="0" autoUpdateAnimBg="0"/>
      <p:bldP spid="26700" grpId="0" autoUpdateAnimBg="0"/>
      <p:bldP spid="2670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4310063" y="4638675"/>
            <a:ext cx="4605337" cy="1076325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149225" y="5876925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153988" y="4946650"/>
            <a:ext cx="39830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coniferous forest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533400" y="5967413"/>
            <a:ext cx="34242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C: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temperate forest</a:t>
            </a:r>
            <a:endParaRPr lang="en-US" b="1" dirty="0">
              <a:solidFill>
                <a:srgbClr val="FFCC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</a:rPr>
              <a:t>                    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4562475" y="4846638"/>
            <a:ext cx="4349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tropical rain forest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4927600" y="6073103"/>
            <a:ext cx="398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grassland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0737" name="Oval 17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Oval 18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Oval 19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6696075" y="15986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0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1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3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64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5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6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7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8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0769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70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71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72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73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4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5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6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7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8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9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0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1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2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83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4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5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6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7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8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9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0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1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2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3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4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91" name="Text Box 75"/>
          <p:cNvSpPr txBox="1">
            <a:spLocks noChangeArrowheads="1"/>
          </p:cNvSpPr>
          <p:nvPr/>
        </p:nvSpPr>
        <p:spPr bwMode="auto">
          <a:xfrm>
            <a:off x="301625" y="320675"/>
            <a:ext cx="615704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20. </a:t>
            </a: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A </a:t>
            </a: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biome that has trees that produce seeds in cones </a:t>
            </a:r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i</a:t>
            </a: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s the . . . </a:t>
            </a:r>
            <a:endParaRPr lang="en-US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0492" name="AutoShape 76"/>
          <p:cNvSpPr>
            <a:spLocks noChangeArrowheads="1"/>
          </p:cNvSpPr>
          <p:nvPr/>
        </p:nvSpPr>
        <p:spPr bwMode="auto">
          <a:xfrm>
            <a:off x="0" y="4800600"/>
            <a:ext cx="42291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Arial" charset="0"/>
                <a:cs typeface="Arial" charset="0"/>
              </a:rPr>
              <a:t>A</a:t>
            </a:r>
            <a:r>
              <a:rPr lang="en-US" b="1" dirty="0" smtClean="0">
                <a:latin typeface="Arial" charset="0"/>
                <a:cs typeface="Arial" charset="0"/>
              </a:rPr>
              <a:t>: coniferous forest</a:t>
            </a:r>
            <a:endParaRPr lang="en-US" b="1" dirty="0">
              <a:latin typeface="Arial" charset="0"/>
              <a:cs typeface="Arial" charset="0"/>
            </a:endParaRPr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6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60429" grpId="0" autoUpdateAnimBg="0"/>
      <p:bldP spid="60430" grpId="0" autoUpdateAnimBg="0"/>
      <p:bldP spid="60431" grpId="0" autoUpdateAnimBg="0"/>
      <p:bldP spid="60432" grpId="0" autoUpdateAnimBg="0"/>
      <p:bldP spid="60491" grpId="0" autoUpdateAnimBg="0"/>
      <p:bldP spid="6049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 rot="299">
            <a:off x="752475" y="361950"/>
            <a:ext cx="78517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chemeClr val="bg1"/>
                </a:solidFill>
                <a:latin typeface="Arial" charset="0"/>
              </a:rPr>
              <a:t>Congratulations!</a:t>
            </a:r>
            <a:endParaRPr lang="en-US" sz="6000" b="1">
              <a:solidFill>
                <a:schemeClr val="bg1"/>
              </a:solidFill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 rot="299">
            <a:off x="755650" y="2352675"/>
            <a:ext cx="7851775" cy="109855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600" b="1">
                <a:solidFill>
                  <a:srgbClr val="FFCC00"/>
                </a:solidFill>
                <a:latin typeface="Arial" charset="0"/>
              </a:rPr>
              <a:t>You’ve Reached</a:t>
            </a:r>
            <a:endParaRPr lang="en-US" sz="6600" b="1">
              <a:solidFill>
                <a:srgbClr val="FFCC00"/>
              </a:solidFill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241550" y="3511550"/>
            <a:ext cx="4710113" cy="109855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6600" b="1">
                <a:solidFill>
                  <a:srgbClr val="FFCC00"/>
                </a:solidFill>
                <a:latin typeface="Arial" charset="0"/>
              </a:rPr>
              <a:t>the $32,000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389188" y="4699000"/>
            <a:ext cx="4333875" cy="109855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6600" b="1">
                <a:solidFill>
                  <a:srgbClr val="FFCC00"/>
                </a:solidFill>
                <a:latin typeface="Arial" charset="0"/>
              </a:rPr>
              <a:t>Milestone!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 rot="299">
            <a:off x="776288" y="387350"/>
            <a:ext cx="78517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chemeClr val="accent2"/>
                </a:solidFill>
                <a:latin typeface="Arial" charset="0"/>
              </a:rPr>
              <a:t>Congratulations!</a:t>
            </a:r>
            <a:endParaRPr lang="en-US" sz="6000" b="1">
              <a:solidFill>
                <a:schemeClr val="accent2"/>
              </a:solidFill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 rot="299">
            <a:off x="842963" y="431800"/>
            <a:ext cx="78517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rgbClr val="FFCC00"/>
                </a:solidFill>
                <a:latin typeface="Arial" charset="0"/>
              </a:rPr>
              <a:t>Congratulations!</a:t>
            </a:r>
            <a:endParaRPr lang="en-US" sz="6000" b="1">
              <a:solidFill>
                <a:srgbClr val="FFCC00"/>
              </a:solidFill>
            </a:endParaRPr>
          </a:p>
        </p:txBody>
      </p:sp>
      <p:pic>
        <p:nvPicPr>
          <p:cNvPr id="9" name="Regis Walks In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75" y="63817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3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3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22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4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4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37891" grpId="0" autoUpdateAnimBg="0"/>
      <p:bldP spid="37892" grpId="0" autoUpdateAnimBg="0"/>
      <p:bldP spid="37894" grpId="0" autoUpdateAnimBg="0"/>
      <p:bldP spid="37895" grpId="0" autoUpdateAnimBg="0"/>
      <p:bldP spid="37896" grpId="0" autoUpdateAnimBg="0"/>
      <p:bldP spid="37897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4684713" y="48260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344488" y="4986338"/>
            <a:ext cx="404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         A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desert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460375" y="6035675"/>
            <a:ext cx="3946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tundra</a:t>
            </a:r>
            <a:endParaRPr lang="en-US" dirty="0">
              <a:solidFill>
                <a:srgbClr val="FFCC00"/>
              </a:solidFill>
              <a:latin typeface="Arial" charset="0"/>
              <a:cs typeface="Arial" charset="0"/>
            </a:endParaRP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5445919" y="4937567"/>
            <a:ext cx="3890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B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savanna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4953000" y="6096000"/>
            <a:ext cx="393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D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forest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2785" name="Oval 17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Oval 18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Oval 19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6696075" y="12969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6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8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0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1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812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3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4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5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6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2817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8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9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20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21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2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3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4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5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6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7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8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9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0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831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2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3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4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5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2836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37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8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9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0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1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2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39" name="Text Box 75"/>
          <p:cNvSpPr txBox="1">
            <a:spLocks noChangeArrowheads="1"/>
          </p:cNvSpPr>
          <p:nvPr/>
        </p:nvSpPr>
        <p:spPr bwMode="auto">
          <a:xfrm>
            <a:off x="142875" y="334963"/>
            <a:ext cx="62341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21. 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A biome that is very dry and often very hot is the . . .</a:t>
            </a:r>
            <a:endParaRPr lang="en-US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2540" name="AutoShape 76"/>
          <p:cNvSpPr>
            <a:spLocks noChangeArrowheads="1"/>
          </p:cNvSpPr>
          <p:nvPr/>
        </p:nvSpPr>
        <p:spPr bwMode="auto">
          <a:xfrm>
            <a:off x="234950" y="4826000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A: </a:t>
            </a:r>
            <a:r>
              <a:rPr lang="en-US" b="1" dirty="0" smtClean="0"/>
              <a:t>desert</a:t>
            </a:r>
            <a:endParaRPr lang="en-US" dirty="0">
              <a:solidFill>
                <a:srgbClr val="FFCC00"/>
              </a:solidFill>
            </a:endParaRPr>
          </a:p>
          <a:p>
            <a:pPr algn="ctr"/>
            <a:endParaRPr lang="en-US" dirty="0"/>
          </a:p>
          <a:p>
            <a:pPr algn="ctr">
              <a:spcBef>
                <a:spcPct val="50000"/>
              </a:spcBef>
            </a:pPr>
            <a:endParaRPr lang="en-US" sz="2800" b="1" dirty="0"/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6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62477" grpId="0" autoUpdateAnimBg="0"/>
      <p:bldP spid="62478" grpId="0" autoUpdateAnimBg="0"/>
      <p:bldP spid="62479" grpId="0" autoUpdateAnimBg="0"/>
      <p:bldP spid="62480" grpId="0" autoUpdateAnimBg="0"/>
      <p:bldP spid="62539" grpId="0" autoUpdateAnimBg="0"/>
      <p:bldP spid="625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4655915" y="4800600"/>
            <a:ext cx="4357909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635000" y="4944338"/>
            <a:ext cx="3657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The water moves deeper    into the ground</a:t>
            </a:r>
            <a:endParaRPr lang="en-US" sz="2000" dirty="0">
              <a:solidFill>
                <a:srgbClr val="FFCC00"/>
              </a:solidFill>
            </a:endParaRP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712787" y="5951980"/>
            <a:ext cx="32988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The tree roots soak up water</a:t>
            </a:r>
            <a:endParaRPr lang="en-US" sz="2000" dirty="0">
              <a:solidFill>
                <a:srgbClr val="FFCC00"/>
              </a:solidFill>
            </a:endParaRP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5086350" y="4903857"/>
            <a:ext cx="33908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sz="2000" b="1" dirty="0" err="1" smtClean="0">
                <a:solidFill>
                  <a:srgbClr val="FFCC00"/>
                </a:solidFill>
                <a:latin typeface="Arial" charset="0"/>
              </a:rPr>
              <a:t>Wetands</a:t>
            </a:r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 do not soak up spring snow melt</a:t>
            </a:r>
            <a:endParaRPr lang="en-US" sz="2000" dirty="0">
              <a:solidFill>
                <a:srgbClr val="FFCC00"/>
              </a:solidFill>
            </a:endParaRP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5086350" y="5951980"/>
            <a:ext cx="33909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CC00"/>
                </a:solidFill>
                <a:latin typeface="Arial" charset="0"/>
              </a:rPr>
              <a:t>D: </a:t>
            </a:r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 </a:t>
            </a:r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Wetlands do not feed into lakes and rivers</a:t>
            </a:r>
            <a:endParaRPr lang="en-US" sz="2000" dirty="0">
              <a:solidFill>
                <a:srgbClr val="FFCC00"/>
              </a:solidFill>
            </a:endParaRPr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166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7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99" name="Text Box 75"/>
          <p:cNvSpPr txBox="1">
            <a:spLocks noChangeArrowheads="1"/>
          </p:cNvSpPr>
          <p:nvPr/>
        </p:nvSpPr>
        <p:spPr bwMode="auto">
          <a:xfrm>
            <a:off x="0" y="239713"/>
            <a:ext cx="62595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1. 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How do wetlands help replenish underground water supplies?</a:t>
            </a:r>
            <a:endParaRPr lang="en-US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2300" name="AutoShape 76"/>
          <p:cNvSpPr>
            <a:spLocks noChangeArrowheads="1"/>
          </p:cNvSpPr>
          <p:nvPr/>
        </p:nvSpPr>
        <p:spPr bwMode="auto">
          <a:xfrm>
            <a:off x="323850" y="4841081"/>
            <a:ext cx="4238625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/>
              <a:t>A: </a:t>
            </a:r>
            <a:r>
              <a:rPr lang="en-US" sz="2000" b="1" dirty="0" smtClean="0"/>
              <a:t>The water moves deeper </a:t>
            </a:r>
          </a:p>
          <a:p>
            <a:pPr algn="ctr"/>
            <a:r>
              <a:rPr lang="en-US" sz="2000" b="1" dirty="0" smtClean="0"/>
              <a:t>into the ground</a:t>
            </a:r>
            <a:endParaRPr lang="en-US" sz="2000" b="1" dirty="0"/>
          </a:p>
        </p:txBody>
      </p:sp>
      <p:sp>
        <p:nvSpPr>
          <p:cNvPr id="6175" name="Rectangle 77"/>
          <p:cNvSpPr>
            <a:spLocks noChangeArrowheads="1"/>
          </p:cNvSpPr>
          <p:nvPr/>
        </p:nvSpPr>
        <p:spPr bwMode="auto">
          <a:xfrm>
            <a:off x="6696075" y="43576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CC00"/>
                </a:solidFill>
              </a:rPr>
              <a:t>$100</a:t>
            </a:r>
          </a:p>
        </p:txBody>
      </p:sp>
      <p:grpSp>
        <p:nvGrpSpPr>
          <p:cNvPr id="6176" name="Group 78"/>
          <p:cNvGrpSpPr>
            <a:grpSpLocks/>
          </p:cNvGrpSpPr>
          <p:nvPr/>
        </p:nvGrpSpPr>
        <p:grpSpPr bwMode="auto">
          <a:xfrm>
            <a:off x="6705600" y="152400"/>
            <a:ext cx="2438400" cy="4419600"/>
            <a:chOff x="4224" y="96"/>
            <a:chExt cx="1536" cy="2784"/>
          </a:xfrm>
        </p:grpSpPr>
        <p:sp>
          <p:nvSpPr>
            <p:cNvPr id="6178" name="Text Box 79"/>
            <p:cNvSpPr txBox="1">
              <a:spLocks noChangeArrowheads="1"/>
            </p:cNvSpPr>
            <p:nvPr/>
          </p:nvSpPr>
          <p:spPr bwMode="auto">
            <a:xfrm>
              <a:off x="4224" y="19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14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6179" name="Text Box 80"/>
            <p:cNvSpPr txBox="1">
              <a:spLocks noChangeArrowheads="1"/>
            </p:cNvSpPr>
            <p:nvPr/>
          </p:nvSpPr>
          <p:spPr bwMode="auto">
            <a:xfrm>
              <a:off x="4224" y="384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13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6180" name="Text Box 81"/>
            <p:cNvSpPr txBox="1">
              <a:spLocks noChangeArrowheads="1"/>
            </p:cNvSpPr>
            <p:nvPr/>
          </p:nvSpPr>
          <p:spPr bwMode="auto">
            <a:xfrm>
              <a:off x="4224" y="57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12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6181" name="Text Box 82"/>
            <p:cNvSpPr txBox="1">
              <a:spLocks noChangeArrowheads="1"/>
            </p:cNvSpPr>
            <p:nvPr/>
          </p:nvSpPr>
          <p:spPr bwMode="auto">
            <a:xfrm>
              <a:off x="4224" y="76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11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6182" name="Text Box 83"/>
            <p:cNvSpPr txBox="1">
              <a:spLocks noChangeArrowheads="1"/>
            </p:cNvSpPr>
            <p:nvPr/>
          </p:nvSpPr>
          <p:spPr bwMode="auto">
            <a:xfrm>
              <a:off x="4224" y="960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  <a:latin typeface="Arial" charset="0"/>
                </a:rPr>
                <a:t>10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183" name="Text Box 84"/>
            <p:cNvSpPr txBox="1">
              <a:spLocks noChangeArrowheads="1"/>
            </p:cNvSpPr>
            <p:nvPr/>
          </p:nvSpPr>
          <p:spPr bwMode="auto">
            <a:xfrm>
              <a:off x="4224" y="115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9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6184" name="Text Box 85"/>
            <p:cNvSpPr txBox="1">
              <a:spLocks noChangeArrowheads="1"/>
            </p:cNvSpPr>
            <p:nvPr/>
          </p:nvSpPr>
          <p:spPr bwMode="auto">
            <a:xfrm>
              <a:off x="4224" y="1344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8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6185" name="Text Box 86"/>
            <p:cNvSpPr txBox="1">
              <a:spLocks noChangeArrowheads="1"/>
            </p:cNvSpPr>
            <p:nvPr/>
          </p:nvSpPr>
          <p:spPr bwMode="auto">
            <a:xfrm>
              <a:off x="4224" y="153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7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6186" name="Text Box 87"/>
            <p:cNvSpPr txBox="1">
              <a:spLocks noChangeArrowheads="1"/>
            </p:cNvSpPr>
            <p:nvPr/>
          </p:nvSpPr>
          <p:spPr bwMode="auto">
            <a:xfrm>
              <a:off x="4224" y="172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6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6187" name="Text Box 88"/>
            <p:cNvSpPr txBox="1">
              <a:spLocks noChangeArrowheads="1"/>
            </p:cNvSpPr>
            <p:nvPr/>
          </p:nvSpPr>
          <p:spPr bwMode="auto">
            <a:xfrm>
              <a:off x="4224" y="1920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188" name="Text Box 89"/>
            <p:cNvSpPr txBox="1">
              <a:spLocks noChangeArrowheads="1"/>
            </p:cNvSpPr>
            <p:nvPr/>
          </p:nvSpPr>
          <p:spPr bwMode="auto">
            <a:xfrm>
              <a:off x="4224" y="211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4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6189" name="Text Box 90"/>
            <p:cNvSpPr txBox="1">
              <a:spLocks noChangeArrowheads="1"/>
            </p:cNvSpPr>
            <p:nvPr/>
          </p:nvSpPr>
          <p:spPr bwMode="auto">
            <a:xfrm>
              <a:off x="4224" y="2304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3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6190" name="Text Box 91"/>
            <p:cNvSpPr txBox="1">
              <a:spLocks noChangeArrowheads="1"/>
            </p:cNvSpPr>
            <p:nvPr/>
          </p:nvSpPr>
          <p:spPr bwMode="auto">
            <a:xfrm>
              <a:off x="4224" y="249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2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6191" name="Text Box 92"/>
            <p:cNvSpPr txBox="1">
              <a:spLocks noChangeArrowheads="1"/>
            </p:cNvSpPr>
            <p:nvPr/>
          </p:nvSpPr>
          <p:spPr bwMode="auto">
            <a:xfrm>
              <a:off x="4752" y="202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$500,000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6192" name="Text Box 93"/>
            <p:cNvSpPr txBox="1">
              <a:spLocks noChangeArrowheads="1"/>
            </p:cNvSpPr>
            <p:nvPr/>
          </p:nvSpPr>
          <p:spPr bwMode="auto">
            <a:xfrm>
              <a:off x="4752" y="394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$250,000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6193" name="Text Box 94"/>
            <p:cNvSpPr txBox="1">
              <a:spLocks noChangeArrowheads="1"/>
            </p:cNvSpPr>
            <p:nvPr/>
          </p:nvSpPr>
          <p:spPr bwMode="auto">
            <a:xfrm>
              <a:off x="4752" y="586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$125,000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6194" name="Text Box 95"/>
            <p:cNvSpPr txBox="1">
              <a:spLocks noChangeArrowheads="1"/>
            </p:cNvSpPr>
            <p:nvPr/>
          </p:nvSpPr>
          <p:spPr bwMode="auto">
            <a:xfrm>
              <a:off x="4752" y="778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$64,000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6195" name="Text Box 96"/>
            <p:cNvSpPr txBox="1">
              <a:spLocks noChangeArrowheads="1"/>
            </p:cNvSpPr>
            <p:nvPr/>
          </p:nvSpPr>
          <p:spPr bwMode="auto">
            <a:xfrm>
              <a:off x="4752" y="970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  <a:latin typeface="Arial" charset="0"/>
                </a:rPr>
                <a:t>$32,000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196" name="Text Box 97"/>
            <p:cNvSpPr txBox="1">
              <a:spLocks noChangeArrowheads="1"/>
            </p:cNvSpPr>
            <p:nvPr/>
          </p:nvSpPr>
          <p:spPr bwMode="auto">
            <a:xfrm>
              <a:off x="4752" y="1162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$16,000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6197" name="Text Box 98"/>
            <p:cNvSpPr txBox="1">
              <a:spLocks noChangeArrowheads="1"/>
            </p:cNvSpPr>
            <p:nvPr/>
          </p:nvSpPr>
          <p:spPr bwMode="auto">
            <a:xfrm>
              <a:off x="4752" y="1354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$8,000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6198" name="Text Box 99"/>
            <p:cNvSpPr txBox="1">
              <a:spLocks noChangeArrowheads="1"/>
            </p:cNvSpPr>
            <p:nvPr/>
          </p:nvSpPr>
          <p:spPr bwMode="auto">
            <a:xfrm>
              <a:off x="4752" y="1546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$4,000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6199" name="Text Box 100"/>
            <p:cNvSpPr txBox="1">
              <a:spLocks noChangeArrowheads="1"/>
            </p:cNvSpPr>
            <p:nvPr/>
          </p:nvSpPr>
          <p:spPr bwMode="auto">
            <a:xfrm>
              <a:off x="4752" y="1738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$2,000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6200" name="Text Box 101"/>
            <p:cNvSpPr txBox="1">
              <a:spLocks noChangeArrowheads="1"/>
            </p:cNvSpPr>
            <p:nvPr/>
          </p:nvSpPr>
          <p:spPr bwMode="auto">
            <a:xfrm>
              <a:off x="4752" y="1930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  <a:latin typeface="Arial" charset="0"/>
                </a:rPr>
                <a:t>$1,000</a:t>
              </a:r>
            </a:p>
          </p:txBody>
        </p:sp>
        <p:sp>
          <p:nvSpPr>
            <p:cNvPr id="6201" name="Text Box 102"/>
            <p:cNvSpPr txBox="1">
              <a:spLocks noChangeArrowheads="1"/>
            </p:cNvSpPr>
            <p:nvPr/>
          </p:nvSpPr>
          <p:spPr bwMode="auto">
            <a:xfrm>
              <a:off x="4752" y="2122"/>
              <a:ext cx="6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$500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6202" name="Text Box 103"/>
            <p:cNvSpPr txBox="1">
              <a:spLocks noChangeArrowheads="1"/>
            </p:cNvSpPr>
            <p:nvPr/>
          </p:nvSpPr>
          <p:spPr bwMode="auto">
            <a:xfrm>
              <a:off x="4752" y="2314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$300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6203" name="Text Box 104"/>
            <p:cNvSpPr txBox="1">
              <a:spLocks noChangeArrowheads="1"/>
            </p:cNvSpPr>
            <p:nvPr/>
          </p:nvSpPr>
          <p:spPr bwMode="auto">
            <a:xfrm>
              <a:off x="4752" y="2506"/>
              <a:ext cx="8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$200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6204" name="Oval 105"/>
            <p:cNvSpPr>
              <a:spLocks noChangeArrowheads="1"/>
            </p:cNvSpPr>
            <p:nvPr/>
          </p:nvSpPr>
          <p:spPr bwMode="auto">
            <a:xfrm>
              <a:off x="4560" y="2784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" name="Oval 106"/>
            <p:cNvSpPr>
              <a:spLocks noChangeArrowheads="1"/>
            </p:cNvSpPr>
            <p:nvPr/>
          </p:nvSpPr>
          <p:spPr bwMode="auto">
            <a:xfrm>
              <a:off x="4560" y="2592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6" name="Oval 107"/>
            <p:cNvSpPr>
              <a:spLocks noChangeArrowheads="1"/>
            </p:cNvSpPr>
            <p:nvPr/>
          </p:nvSpPr>
          <p:spPr bwMode="auto">
            <a:xfrm>
              <a:off x="4560" y="2400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7" name="Oval 108"/>
            <p:cNvSpPr>
              <a:spLocks noChangeArrowheads="1"/>
            </p:cNvSpPr>
            <p:nvPr/>
          </p:nvSpPr>
          <p:spPr bwMode="auto">
            <a:xfrm>
              <a:off x="4560" y="2208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8" name="Oval 109"/>
            <p:cNvSpPr>
              <a:spLocks noChangeArrowheads="1"/>
            </p:cNvSpPr>
            <p:nvPr/>
          </p:nvSpPr>
          <p:spPr bwMode="auto">
            <a:xfrm>
              <a:off x="4560" y="2016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9" name="Oval 110"/>
            <p:cNvSpPr>
              <a:spLocks noChangeArrowheads="1"/>
            </p:cNvSpPr>
            <p:nvPr/>
          </p:nvSpPr>
          <p:spPr bwMode="auto">
            <a:xfrm>
              <a:off x="4560" y="1824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0" name="Oval 111"/>
            <p:cNvSpPr>
              <a:spLocks noChangeArrowheads="1"/>
            </p:cNvSpPr>
            <p:nvPr/>
          </p:nvSpPr>
          <p:spPr bwMode="auto">
            <a:xfrm>
              <a:off x="4560" y="1632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1" name="Oval 112"/>
            <p:cNvSpPr>
              <a:spLocks noChangeArrowheads="1"/>
            </p:cNvSpPr>
            <p:nvPr/>
          </p:nvSpPr>
          <p:spPr bwMode="auto">
            <a:xfrm>
              <a:off x="4560" y="1440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2" name="Oval 113"/>
            <p:cNvSpPr>
              <a:spLocks noChangeArrowheads="1"/>
            </p:cNvSpPr>
            <p:nvPr/>
          </p:nvSpPr>
          <p:spPr bwMode="auto">
            <a:xfrm>
              <a:off x="4560" y="1248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3" name="Oval 114"/>
            <p:cNvSpPr>
              <a:spLocks noChangeArrowheads="1"/>
            </p:cNvSpPr>
            <p:nvPr/>
          </p:nvSpPr>
          <p:spPr bwMode="auto">
            <a:xfrm>
              <a:off x="4560" y="1056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214" name="Oval 115"/>
            <p:cNvSpPr>
              <a:spLocks noChangeArrowheads="1"/>
            </p:cNvSpPr>
            <p:nvPr/>
          </p:nvSpPr>
          <p:spPr bwMode="auto">
            <a:xfrm>
              <a:off x="4560" y="864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" name="Oval 116"/>
            <p:cNvSpPr>
              <a:spLocks noChangeArrowheads="1"/>
            </p:cNvSpPr>
            <p:nvPr/>
          </p:nvSpPr>
          <p:spPr bwMode="auto">
            <a:xfrm>
              <a:off x="4560" y="672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6" name="Oval 117"/>
            <p:cNvSpPr>
              <a:spLocks noChangeArrowheads="1"/>
            </p:cNvSpPr>
            <p:nvPr/>
          </p:nvSpPr>
          <p:spPr bwMode="auto">
            <a:xfrm>
              <a:off x="4560" y="480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7" name="Oval 118"/>
            <p:cNvSpPr>
              <a:spLocks noChangeArrowheads="1"/>
            </p:cNvSpPr>
            <p:nvPr/>
          </p:nvSpPr>
          <p:spPr bwMode="auto">
            <a:xfrm>
              <a:off x="4560" y="288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8" name="Oval 119"/>
            <p:cNvSpPr>
              <a:spLocks noChangeArrowheads="1"/>
            </p:cNvSpPr>
            <p:nvPr/>
          </p:nvSpPr>
          <p:spPr bwMode="auto">
            <a:xfrm>
              <a:off x="4560" y="96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75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5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75"/>
                </p:tgtEl>
              </p:cMediaNode>
            </p:audio>
          </p:childTnLst>
        </p:cTn>
      </p:par>
    </p:tnLst>
    <p:bldLst>
      <p:bldP spid="52237" grpId="0" autoUpdateAnimBg="0"/>
      <p:bldP spid="52238" grpId="0" autoUpdateAnimBg="0"/>
      <p:bldP spid="52239" grpId="0" autoUpdateAnimBg="0"/>
      <p:bldP spid="52240" grpId="0" autoUpdateAnimBg="0"/>
      <p:bldP spid="52299" grpId="0" autoUpdateAnimBg="0"/>
      <p:bldP spid="5230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4310063" y="4638675"/>
            <a:ext cx="4605337" cy="1076325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257175" y="4884738"/>
            <a:ext cx="39830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sz="2800" b="1" dirty="0" smtClean="0">
                <a:solidFill>
                  <a:srgbClr val="FFCC00"/>
                </a:solidFill>
                <a:latin typeface="Arial" charset="0"/>
              </a:rPr>
              <a:t>desert</a:t>
            </a:r>
            <a:endParaRPr lang="en-US" sz="2800" dirty="0">
              <a:solidFill>
                <a:srgbClr val="FFCC00"/>
              </a:solidFill>
            </a:endParaRP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533400" y="5889625"/>
            <a:ext cx="34242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C:  </a:t>
            </a:r>
            <a:r>
              <a:rPr lang="en-US" sz="2800" b="1" dirty="0" smtClean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tundra</a:t>
            </a:r>
            <a:endParaRPr lang="en-US" sz="2800" b="1" dirty="0">
              <a:solidFill>
                <a:srgbClr val="FFCC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</a:rPr>
              <a:t>                    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4474440" y="4852355"/>
            <a:ext cx="4349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sz="2800" b="1" dirty="0" smtClean="0">
                <a:solidFill>
                  <a:srgbClr val="FFCC00"/>
                </a:solidFill>
                <a:latin typeface="Arial" charset="0"/>
              </a:rPr>
              <a:t>forest</a:t>
            </a:r>
            <a:endParaRPr lang="en-US" sz="2800" dirty="0">
              <a:solidFill>
                <a:srgbClr val="FFCC00"/>
              </a:solidFill>
            </a:endParaRP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4818063" y="6035675"/>
            <a:ext cx="398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sz="2800" b="1" dirty="0" smtClean="0">
                <a:solidFill>
                  <a:srgbClr val="FFCC00"/>
                </a:solidFill>
                <a:latin typeface="Arial" charset="0"/>
              </a:rPr>
              <a:t>savanna</a:t>
            </a:r>
            <a:endParaRPr lang="en-US" sz="2800" dirty="0">
              <a:solidFill>
                <a:srgbClr val="FFCC00"/>
              </a:solidFill>
            </a:endParaRPr>
          </a:p>
        </p:txBody>
      </p:sp>
      <p:sp>
        <p:nvSpPr>
          <p:cNvPr id="33809" name="Oval 17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Oval 18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Oval 19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6696075" y="13096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34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38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39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40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3841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42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43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44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45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6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8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9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51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52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54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855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57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58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59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3860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61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62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63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64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65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66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51" name="Text Box 75"/>
          <p:cNvSpPr txBox="1">
            <a:spLocks noChangeArrowheads="1"/>
          </p:cNvSpPr>
          <p:nvPr/>
        </p:nvSpPr>
        <p:spPr bwMode="auto">
          <a:xfrm>
            <a:off x="0" y="457200"/>
            <a:ext cx="65055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latin typeface="Comic Sans MS" pitchFamily="66" charset="0"/>
              </a:rPr>
              <a:t>22. </a:t>
            </a: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A </a:t>
            </a: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biome that has permafrost is the . . .</a:t>
            </a:r>
            <a:endParaRPr lang="en-US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0254" name="AutoShape 78"/>
          <p:cNvSpPr>
            <a:spLocks noChangeArrowheads="1"/>
          </p:cNvSpPr>
          <p:nvPr/>
        </p:nvSpPr>
        <p:spPr bwMode="auto">
          <a:xfrm>
            <a:off x="0" y="5867400"/>
            <a:ext cx="4481513" cy="935902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sz="2800" dirty="0"/>
          </a:p>
          <a:p>
            <a:pPr algn="ctr">
              <a:spcBef>
                <a:spcPct val="50000"/>
              </a:spcBef>
            </a:pPr>
            <a:r>
              <a:rPr lang="en-US" sz="2800" dirty="0" smtClean="0"/>
              <a:t>C: </a:t>
            </a:r>
            <a:r>
              <a:rPr lang="en-US" sz="2800" dirty="0" smtClean="0"/>
              <a:t>tundra</a:t>
            </a:r>
            <a:endParaRPr lang="en-US" sz="2800" dirty="0"/>
          </a:p>
          <a:p>
            <a:pPr algn="ctr"/>
            <a:endParaRPr lang="en-US" sz="2800" dirty="0"/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5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50189" grpId="0" autoUpdateAnimBg="0"/>
      <p:bldP spid="50190" grpId="0" autoUpdateAnimBg="0"/>
      <p:bldP spid="50191" grpId="0" autoUpdateAnimBg="0"/>
      <p:bldP spid="50192" grpId="0" autoUpdateAnimBg="0"/>
      <p:bldP spid="50251" grpId="0" autoUpdateAnimBg="0"/>
      <p:bldP spid="5025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4684713" y="48260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439737" y="4992717"/>
            <a:ext cx="4048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A: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temperate grasslands</a:t>
            </a:r>
            <a:endParaRPr lang="en-US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460375" y="6035675"/>
            <a:ext cx="3946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savanna</a:t>
            </a:r>
            <a:endParaRPr lang="en-US" dirty="0">
              <a:solidFill>
                <a:srgbClr val="FFCC00"/>
              </a:solidFill>
              <a:latin typeface="Arial" charset="0"/>
              <a:cs typeface="Arial" charset="0"/>
            </a:endParaRP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5060951" y="4996747"/>
            <a:ext cx="38909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    B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tundra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4940300" y="6076950"/>
            <a:ext cx="393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D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deciduous forest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4833" name="Oval 17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Oval 18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Oval 19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6696075" y="9969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8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9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60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1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2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3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4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4865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6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7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8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9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0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1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2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3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4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5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6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7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8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879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0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1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2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3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4884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85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6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7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8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9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90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39" name="Text Box 75"/>
          <p:cNvSpPr txBox="1">
            <a:spLocks noChangeArrowheads="1"/>
          </p:cNvSpPr>
          <p:nvPr/>
        </p:nvSpPr>
        <p:spPr bwMode="auto">
          <a:xfrm>
            <a:off x="0" y="461963"/>
            <a:ext cx="657383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latin typeface="Comic Sans MS" pitchFamily="66" charset="0"/>
              </a:rPr>
              <a:t>23. </a:t>
            </a: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A biome that has many grasses and few trees is the . . .</a:t>
            </a:r>
            <a:endParaRPr lang="en-US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2540" name="AutoShape 76"/>
          <p:cNvSpPr>
            <a:spLocks noChangeArrowheads="1"/>
          </p:cNvSpPr>
          <p:nvPr/>
        </p:nvSpPr>
        <p:spPr bwMode="auto">
          <a:xfrm>
            <a:off x="180975" y="4793848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b="1" dirty="0"/>
          </a:p>
          <a:p>
            <a:pPr algn="ctr">
              <a:defRPr/>
            </a:pPr>
            <a:endParaRPr lang="en-US" b="1" dirty="0"/>
          </a:p>
          <a:p>
            <a:pPr algn="ctr">
              <a:defRPr/>
            </a:pPr>
            <a:r>
              <a:rPr lang="en-US" b="1" dirty="0" smtClean="0"/>
              <a:t>A: </a:t>
            </a:r>
            <a:r>
              <a:rPr lang="en-US" b="1" dirty="0" smtClean="0"/>
              <a:t>temperate grasslands</a:t>
            </a:r>
            <a:endParaRPr lang="en-US" dirty="0">
              <a:solidFill>
                <a:srgbClr val="FFCC00"/>
              </a:solidFill>
            </a:endParaRPr>
          </a:p>
          <a:p>
            <a:pPr algn="ctr">
              <a:defRPr/>
            </a:pPr>
            <a:endParaRPr lang="en-US" dirty="0"/>
          </a:p>
          <a:p>
            <a:pPr algn="ctr">
              <a:spcBef>
                <a:spcPct val="50000"/>
              </a:spcBef>
              <a:defRPr/>
            </a:pPr>
            <a:endParaRPr lang="en-US" sz="2800" b="1" dirty="0"/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6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62477" grpId="0" autoUpdateAnimBg="0"/>
      <p:bldP spid="62478" grpId="0" autoUpdateAnimBg="0"/>
      <p:bldP spid="62479" grpId="0" autoUpdateAnimBg="0"/>
      <p:bldP spid="62480" grpId="0" autoUpdateAnimBg="0"/>
      <p:bldP spid="62539" grpId="0" autoUpdateAnimBg="0"/>
      <p:bldP spid="6254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4310063" y="4638675"/>
            <a:ext cx="4605337" cy="1076325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Oval 17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Oval 18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Oval 19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Text Box 20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857" name="Rectangle 21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Rectangle 22"/>
          <p:cNvSpPr>
            <a:spLocks noChangeArrowheads="1"/>
          </p:cNvSpPr>
          <p:nvPr/>
        </p:nvSpPr>
        <p:spPr bwMode="auto">
          <a:xfrm>
            <a:off x="6696075" y="9969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860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1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2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3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4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865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6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7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8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9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5870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71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72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73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74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875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76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77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78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79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880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81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82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83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84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5885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86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87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88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89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90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91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92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93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94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95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96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97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98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899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900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901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902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903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5904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905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906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907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908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909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910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51" name="Text Box 75"/>
          <p:cNvSpPr txBox="1">
            <a:spLocks noChangeArrowheads="1"/>
          </p:cNvSpPr>
          <p:nvPr/>
        </p:nvSpPr>
        <p:spPr bwMode="auto">
          <a:xfrm>
            <a:off x="0" y="576263"/>
            <a:ext cx="5902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24. 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An estuary</a:t>
            </a:r>
            <a:endParaRPr lang="en-US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Text Box 13"/>
          <p:cNvSpPr txBox="1">
            <a:spLocks noChangeArrowheads="1"/>
          </p:cNvSpPr>
          <p:nvPr/>
        </p:nvSpPr>
        <p:spPr bwMode="auto">
          <a:xfrm>
            <a:off x="800100" y="4825014"/>
            <a:ext cx="34269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A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contains only    salt water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80" name="Text Box 14"/>
          <p:cNvSpPr txBox="1">
            <a:spLocks noChangeArrowheads="1"/>
          </p:cNvSpPr>
          <p:nvPr/>
        </p:nvSpPr>
        <p:spPr bwMode="auto">
          <a:xfrm>
            <a:off x="403225" y="6091238"/>
            <a:ext cx="3946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contains no water</a:t>
            </a:r>
            <a:endParaRPr lang="en-US" dirty="0">
              <a:solidFill>
                <a:srgbClr val="FFCC00"/>
              </a:solidFill>
              <a:latin typeface="Arial" charset="0"/>
              <a:cs typeface="Arial" charset="0"/>
            </a:endParaRPr>
          </a:p>
        </p:txBody>
      </p:sp>
      <p:sp>
        <p:nvSpPr>
          <p:cNvPr id="81" name="Text Box 15"/>
          <p:cNvSpPr txBox="1">
            <a:spLocks noChangeArrowheads="1"/>
          </p:cNvSpPr>
          <p:nvPr/>
        </p:nvSpPr>
        <p:spPr bwMode="auto">
          <a:xfrm>
            <a:off x="5103019" y="4775621"/>
            <a:ext cx="38909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B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contains only freshwater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82" name="Text Box 16"/>
          <p:cNvSpPr txBox="1">
            <a:spLocks noChangeArrowheads="1"/>
          </p:cNvSpPr>
          <p:nvPr/>
        </p:nvSpPr>
        <p:spPr bwMode="auto">
          <a:xfrm>
            <a:off x="5207316" y="5909101"/>
            <a:ext cx="40633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contains both fresh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a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nd salt water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50254" name="AutoShape 78"/>
          <p:cNvSpPr>
            <a:spLocks noChangeArrowheads="1"/>
          </p:cNvSpPr>
          <p:nvPr/>
        </p:nvSpPr>
        <p:spPr bwMode="auto">
          <a:xfrm>
            <a:off x="4637881" y="5803900"/>
            <a:ext cx="4287838" cy="9779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0"/>
              </a:spcBef>
            </a:pPr>
            <a:endParaRPr lang="en-US" sz="2800" b="1" dirty="0" smtClean="0">
              <a:latin typeface="Arial" charset="0"/>
            </a:endParaRPr>
          </a:p>
          <a:p>
            <a:pPr>
              <a:spcBef>
                <a:spcPts val="0"/>
              </a:spcBef>
            </a:pPr>
            <a:r>
              <a:rPr lang="en-US" b="1" dirty="0" smtClean="0">
                <a:latin typeface="Arial" charset="0"/>
              </a:rPr>
              <a:t>D: contains both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latin typeface="Arial" charset="0"/>
              </a:rPr>
              <a:t>fresh and salt water</a:t>
            </a:r>
            <a:endParaRPr lang="en-US" dirty="0"/>
          </a:p>
          <a:p>
            <a:pPr algn="ct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5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50251" grpId="0" autoUpdateAnimBg="0"/>
      <p:bldP spid="79" grpId="0" autoUpdateAnimBg="0"/>
      <p:bldP spid="80" grpId="0" autoUpdateAnimBg="0"/>
      <p:bldP spid="81" grpId="0" autoUpdateAnimBg="0"/>
      <p:bldP spid="82" grpId="0" autoUpdateAnimBg="0"/>
      <p:bldP spid="5025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4310063" y="4638675"/>
            <a:ext cx="4605337" cy="1076325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77867" y="4945855"/>
            <a:ext cx="3983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estuary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533400" y="5889625"/>
            <a:ext cx="34242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C:  </a:t>
            </a:r>
            <a:r>
              <a:rPr lang="en-US" b="1" dirty="0" smtClean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coral reef</a:t>
            </a:r>
            <a:endParaRPr lang="en-US" b="1" dirty="0">
              <a:solidFill>
                <a:srgbClr val="FFCC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</a:rPr>
              <a:t>                    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4594225" y="4786313"/>
            <a:ext cx="4349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intertidal area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4818063" y="6035675"/>
            <a:ext cx="398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Sargasso Sea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6881" name="Oval 17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Oval 18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Oval 19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6696075" y="6842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6898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9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0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1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903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4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5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6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7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908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9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10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11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12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6913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14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15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16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17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18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19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20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21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22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23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24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25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26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6927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28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29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30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31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6932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33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34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35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36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37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38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51" name="Text Box 75"/>
          <p:cNvSpPr txBox="1">
            <a:spLocks noChangeArrowheads="1"/>
          </p:cNvSpPr>
          <p:nvPr/>
        </p:nvSpPr>
        <p:spPr bwMode="auto">
          <a:xfrm>
            <a:off x="242888" y="185738"/>
            <a:ext cx="62388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Arial" charset="0"/>
              </a:rPr>
              <a:t>25. </a:t>
            </a:r>
            <a:r>
              <a:rPr lang="en-US" sz="3200" b="1" dirty="0" smtClean="0">
                <a:solidFill>
                  <a:schemeClr val="bg1"/>
                </a:solidFill>
                <a:latin typeface="Arial" charset="0"/>
              </a:rPr>
              <a:t>A </a:t>
            </a:r>
            <a:r>
              <a:rPr lang="en-US" sz="3200" b="1" dirty="0" smtClean="0">
                <a:solidFill>
                  <a:schemeClr val="bg1"/>
                </a:solidFill>
                <a:latin typeface="Arial" charset="0"/>
              </a:rPr>
              <a:t>place where organisms have adapted to keep from being swept away is the . . .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0254" name="AutoShape 78"/>
          <p:cNvSpPr>
            <a:spLocks noChangeArrowheads="1"/>
          </p:cNvSpPr>
          <p:nvPr/>
        </p:nvSpPr>
        <p:spPr bwMode="auto">
          <a:xfrm>
            <a:off x="4337049" y="4675282"/>
            <a:ext cx="4551363" cy="1003109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sz="2800" dirty="0"/>
          </a:p>
          <a:p>
            <a:pPr algn="ctr">
              <a:spcBef>
                <a:spcPct val="50000"/>
              </a:spcBef>
            </a:pPr>
            <a:r>
              <a:rPr lang="en-US" sz="2800" dirty="0" smtClean="0"/>
              <a:t>B: </a:t>
            </a:r>
            <a:r>
              <a:rPr lang="en-US" sz="2800" dirty="0" smtClean="0"/>
              <a:t>intertidal area</a:t>
            </a:r>
            <a:endParaRPr lang="en-US" sz="2800" dirty="0"/>
          </a:p>
          <a:p>
            <a:pPr algn="ctr"/>
            <a:endParaRPr lang="en-US" sz="2800" dirty="0"/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5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50189" grpId="0" autoUpdateAnimBg="0"/>
      <p:bldP spid="50190" grpId="0" autoUpdateAnimBg="0"/>
      <p:bldP spid="50191" grpId="0" autoUpdateAnimBg="0"/>
      <p:bldP spid="50192" grpId="0" autoUpdateAnimBg="0"/>
      <p:bldP spid="50251" grpId="0" autoUpdateAnimBg="0"/>
      <p:bldP spid="5025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4310063" y="4638675"/>
            <a:ext cx="4605337" cy="1076325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257175" y="4884738"/>
            <a:ext cx="39830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huge, floating rafts    of bacteria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379413" y="5967413"/>
            <a:ext cx="39306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C: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huge, floating rafts    of algae</a:t>
            </a: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</a:rPr>
              <a:t>                    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4495800" y="4885019"/>
            <a:ext cx="43497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large amounts of fresh water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4818063" y="6035675"/>
            <a:ext cx="398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lots of trees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7905" name="Oval 17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Oval 19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6696075" y="6842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21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7922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25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26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927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28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29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30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31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932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33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34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35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36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7937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38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39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40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41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2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3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4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5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6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7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8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9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0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7951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2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3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5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7956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57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8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9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1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2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51" name="Text Box 75"/>
          <p:cNvSpPr txBox="1">
            <a:spLocks noChangeArrowheads="1"/>
          </p:cNvSpPr>
          <p:nvPr/>
        </p:nvSpPr>
        <p:spPr bwMode="auto">
          <a:xfrm>
            <a:off x="242888" y="185738"/>
            <a:ext cx="62388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Arial" charset="0"/>
              </a:rPr>
              <a:t>26. </a:t>
            </a:r>
            <a:r>
              <a:rPr lang="en-US" sz="3600" b="1" dirty="0" smtClean="0">
                <a:solidFill>
                  <a:schemeClr val="bg1"/>
                </a:solidFill>
                <a:latin typeface="Arial" charset="0"/>
              </a:rPr>
              <a:t>The Sargasso Sea contains . . 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0254" name="AutoShape 78"/>
          <p:cNvSpPr>
            <a:spLocks noChangeArrowheads="1"/>
          </p:cNvSpPr>
          <p:nvPr/>
        </p:nvSpPr>
        <p:spPr bwMode="auto">
          <a:xfrm>
            <a:off x="266700" y="5864506"/>
            <a:ext cx="4265612" cy="90805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sz="2800" dirty="0"/>
          </a:p>
          <a:p>
            <a:pPr algn="ctr"/>
            <a:r>
              <a:rPr lang="en-US" b="1" dirty="0"/>
              <a:t>C: </a:t>
            </a:r>
            <a:r>
              <a:rPr lang="en-US" b="1" dirty="0" smtClean="0"/>
              <a:t>huge, floating rafts of algae</a:t>
            </a:r>
            <a:endParaRPr lang="en-US" b="1" dirty="0"/>
          </a:p>
          <a:p>
            <a:pPr algn="ctr"/>
            <a:endParaRPr lang="en-US" sz="2800" dirty="0"/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5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50189" grpId="0" autoUpdateAnimBg="0"/>
      <p:bldP spid="50190" grpId="0" autoUpdateAnimBg="0"/>
      <p:bldP spid="50191" grpId="0" autoUpdateAnimBg="0"/>
      <p:bldP spid="50192" grpId="0" autoUpdateAnimBg="0"/>
      <p:bldP spid="50251" grpId="0" autoUpdateAnimBg="0"/>
      <p:bldP spid="5025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4310063" y="4638675"/>
            <a:ext cx="4605337" cy="1076325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266700" y="4934634"/>
            <a:ext cx="39830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estuary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412750" y="6042126"/>
            <a:ext cx="39306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polar tundra</a:t>
            </a:r>
            <a:endParaRPr lang="en-US" dirty="0">
              <a:solidFill>
                <a:srgbClr val="FFCC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</a:rPr>
              <a:t>                    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4913162" y="4853671"/>
            <a:ext cx="3907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coral reef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4818063" y="6035675"/>
            <a:ext cx="398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intertidal area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7905" name="Oval 17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Oval 19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6696075" y="6842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21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7922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25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26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927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28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29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30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31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932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33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34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35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36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7937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38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39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40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7941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2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3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4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5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6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7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8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9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0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7951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2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3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5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7956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57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8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9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1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2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51" name="Text Box 75"/>
          <p:cNvSpPr txBox="1">
            <a:spLocks noChangeArrowheads="1"/>
          </p:cNvSpPr>
          <p:nvPr/>
        </p:nvSpPr>
        <p:spPr bwMode="auto">
          <a:xfrm>
            <a:off x="242888" y="185738"/>
            <a:ext cx="62388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Arial" charset="0"/>
              </a:rPr>
              <a:t>27. </a:t>
            </a:r>
            <a:r>
              <a:rPr lang="en-US" sz="3600" b="1" dirty="0" smtClean="0">
                <a:solidFill>
                  <a:schemeClr val="bg1"/>
                </a:solidFill>
                <a:latin typeface="Arial" charset="0"/>
              </a:rPr>
              <a:t>What is made up of the skeletons of small animals?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0254" name="AutoShape 78"/>
          <p:cNvSpPr>
            <a:spLocks noChangeArrowheads="1"/>
          </p:cNvSpPr>
          <p:nvPr/>
        </p:nvSpPr>
        <p:spPr bwMode="auto">
          <a:xfrm>
            <a:off x="4343400" y="4648201"/>
            <a:ext cx="4533900" cy="1066799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sz="2800" dirty="0"/>
          </a:p>
          <a:p>
            <a:pPr algn="ctr"/>
            <a:r>
              <a:rPr lang="en-US" b="1" dirty="0" smtClean="0"/>
              <a:t>    </a:t>
            </a:r>
            <a:r>
              <a:rPr lang="en-US" sz="2800" b="1" dirty="0" smtClean="0"/>
              <a:t>B: </a:t>
            </a:r>
            <a:r>
              <a:rPr lang="en-US" sz="2800" b="1" dirty="0" smtClean="0"/>
              <a:t>coral reef</a:t>
            </a:r>
            <a:endParaRPr lang="en-US" sz="2800" b="1" dirty="0"/>
          </a:p>
          <a:p>
            <a:pPr algn="ctr"/>
            <a:endParaRPr lang="en-US" sz="2800" dirty="0"/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52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5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50189" grpId="0" autoUpdateAnimBg="0"/>
      <p:bldP spid="50190" grpId="0" autoUpdateAnimBg="0"/>
      <p:bldP spid="50191" grpId="0" autoUpdateAnimBg="0"/>
      <p:bldP spid="50192" grpId="0" autoUpdateAnimBg="0"/>
      <p:bldP spid="50251" grpId="0" autoUpdateAnimBg="0"/>
      <p:bldP spid="5025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4684713" y="48260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344488" y="4986338"/>
            <a:ext cx="404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    A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Neritic Zone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78330" y="6018977"/>
            <a:ext cx="3946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Oceanic Zone</a:t>
            </a:r>
            <a:endParaRPr lang="en-US" dirty="0">
              <a:solidFill>
                <a:srgbClr val="FFCC00"/>
              </a:solidFill>
              <a:latin typeface="Arial" charset="0"/>
              <a:cs typeface="Arial" charset="0"/>
            </a:endParaRP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5253038" y="4953000"/>
            <a:ext cx="3890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Intertidal Zone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5172075" y="6096000"/>
            <a:ext cx="393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D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Benthic Zone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8929" name="Oval 17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Oval 18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Oval 19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6696075" y="3952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50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8951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52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53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54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55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8956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57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58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59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60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8961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62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63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64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65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66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67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68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69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0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1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2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3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4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8975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6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7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8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9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8980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81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82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83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84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85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86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39" name="Text Box 75"/>
          <p:cNvSpPr txBox="1">
            <a:spLocks noChangeArrowheads="1"/>
          </p:cNvSpPr>
          <p:nvPr/>
        </p:nvSpPr>
        <p:spPr bwMode="auto">
          <a:xfrm>
            <a:off x="249238" y="185738"/>
            <a:ext cx="60007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Arial" charset="0"/>
              </a:rPr>
              <a:t>28. </a:t>
            </a:r>
            <a:r>
              <a:rPr lang="en-US" sz="3600" b="1" dirty="0" smtClean="0">
                <a:solidFill>
                  <a:schemeClr val="bg1"/>
                </a:solidFill>
                <a:latin typeface="Arial" charset="0"/>
              </a:rPr>
              <a:t>__________ is the ocean floor.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2540" name="AutoShape 76"/>
          <p:cNvSpPr>
            <a:spLocks noChangeArrowheads="1"/>
          </p:cNvSpPr>
          <p:nvPr/>
        </p:nvSpPr>
        <p:spPr bwMode="auto">
          <a:xfrm>
            <a:off x="4632325" y="5867400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b="1" dirty="0"/>
              <a:t>D.  </a:t>
            </a:r>
            <a:r>
              <a:rPr lang="en-US" b="1" dirty="0" smtClean="0"/>
              <a:t>Benthic zone</a:t>
            </a:r>
            <a:endParaRPr lang="en-US" dirty="0">
              <a:solidFill>
                <a:srgbClr val="FFCC00"/>
              </a:solidFill>
            </a:endParaRPr>
          </a:p>
          <a:p>
            <a:pPr algn="ctr"/>
            <a:endParaRPr lang="en-US" dirty="0"/>
          </a:p>
          <a:p>
            <a:pPr algn="ctr">
              <a:spcBef>
                <a:spcPct val="50000"/>
              </a:spcBef>
            </a:pPr>
            <a:r>
              <a:rPr lang="en-US" sz="2800" b="1" dirty="0" smtClean="0"/>
              <a:t>  </a:t>
            </a:r>
            <a:endParaRPr lang="en-US" sz="2800" b="1" dirty="0"/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6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62477" grpId="0" autoUpdateAnimBg="0"/>
      <p:bldP spid="62478" grpId="0" autoUpdateAnimBg="0"/>
      <p:bldP spid="62479" grpId="0" autoUpdateAnimBg="0"/>
      <p:bldP spid="62480" grpId="0" autoUpdateAnimBg="0"/>
      <p:bldP spid="62539" grpId="0" autoUpdateAnimBg="0"/>
      <p:bldP spid="6254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 rot="299">
            <a:off x="752475" y="361950"/>
            <a:ext cx="78517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chemeClr val="bg1"/>
                </a:solidFill>
                <a:latin typeface="Arial" charset="0"/>
              </a:rPr>
              <a:t>Congratulations!</a:t>
            </a:r>
            <a:endParaRPr lang="en-US" sz="6000" b="1">
              <a:solidFill>
                <a:schemeClr val="bg1"/>
              </a:solidFill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 rot="299">
            <a:off x="755650" y="2352675"/>
            <a:ext cx="7851775" cy="109855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600" b="1">
                <a:solidFill>
                  <a:srgbClr val="FFCC00"/>
                </a:solidFill>
                <a:latin typeface="Arial" charset="0"/>
              </a:rPr>
              <a:t>Now on to the</a:t>
            </a:r>
            <a:endParaRPr lang="en-US" sz="6600" b="1">
              <a:solidFill>
                <a:srgbClr val="FFCC00"/>
              </a:solidFill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241550" y="3511550"/>
            <a:ext cx="4425950" cy="110807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6600" b="1">
                <a:solidFill>
                  <a:srgbClr val="FFCC00"/>
                </a:solidFill>
                <a:latin typeface="Arial" charset="0"/>
              </a:rPr>
              <a:t>$1,000,000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389188" y="4699000"/>
            <a:ext cx="3857625" cy="110807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6600" b="1">
                <a:solidFill>
                  <a:srgbClr val="FFCC00"/>
                </a:solidFill>
                <a:latin typeface="Arial" charset="0"/>
              </a:rPr>
              <a:t>Question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 rot="299">
            <a:off x="776288" y="387350"/>
            <a:ext cx="78517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chemeClr val="accent2"/>
                </a:solidFill>
                <a:latin typeface="Arial" charset="0"/>
              </a:rPr>
              <a:t>Congratulations!</a:t>
            </a:r>
            <a:endParaRPr lang="en-US" sz="6000" b="1">
              <a:solidFill>
                <a:schemeClr val="accent2"/>
              </a:solidFill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 rot="299">
            <a:off x="842963" y="431800"/>
            <a:ext cx="78517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rgbClr val="FFCC00"/>
                </a:solidFill>
                <a:latin typeface="Arial" charset="0"/>
              </a:rPr>
              <a:t>Congratulations!</a:t>
            </a:r>
            <a:endParaRPr lang="en-US" sz="6000" b="1">
              <a:solidFill>
                <a:srgbClr val="FFCC00"/>
              </a:solidFill>
            </a:endParaRPr>
          </a:p>
        </p:txBody>
      </p:sp>
      <p:pic>
        <p:nvPicPr>
          <p:cNvPr id="9" name="Regis Walks In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75" y="63817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3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3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22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4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4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37891" grpId="0" autoUpdateAnimBg="0"/>
      <p:bldP spid="37892" grpId="0" autoUpdateAnimBg="0"/>
      <p:bldP spid="37894" grpId="0" autoUpdateAnimBg="0"/>
      <p:bldP spid="37895" grpId="0" autoUpdateAnimBg="0"/>
      <p:bldP spid="37896" grpId="0" autoUpdateAnimBg="0"/>
      <p:bldP spid="37897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693738" y="5014913"/>
            <a:ext cx="365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         A</a:t>
            </a:r>
            <a:r>
              <a:rPr lang="en-US" b="1" dirty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true</a:t>
            </a:r>
            <a:endParaRPr lang="en-US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5092861" y="5003560"/>
            <a:ext cx="311768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 </a:t>
            </a:r>
            <a:r>
              <a:rPr lang="en-US" b="1" dirty="0" smtClean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b="1" dirty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false</a:t>
            </a:r>
            <a:endParaRPr lang="en-US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42001" name="Oval 17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Oval 18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Oval 19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6696075" y="698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16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17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42018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21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22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2023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24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25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26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27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2028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29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30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31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32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42033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34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35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36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37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9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1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2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3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4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5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6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2047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8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9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0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1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2052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53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4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5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6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7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8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71" name="Text Box 75"/>
          <p:cNvSpPr txBox="1">
            <a:spLocks noChangeArrowheads="1"/>
          </p:cNvSpPr>
          <p:nvPr/>
        </p:nvSpPr>
        <p:spPr bwMode="auto">
          <a:xfrm>
            <a:off x="220663" y="217488"/>
            <a:ext cx="62023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29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. Tropical rain forest have very poor soil? </a:t>
            </a:r>
            <a:endParaRPr lang="en-US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5372" name="AutoShape 76"/>
          <p:cNvSpPr>
            <a:spLocks noChangeArrowheads="1"/>
          </p:cNvSpPr>
          <p:nvPr/>
        </p:nvSpPr>
        <p:spPr bwMode="auto">
          <a:xfrm>
            <a:off x="220663" y="4800600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b="1" dirty="0" smtClean="0"/>
              <a:t>A: True</a:t>
            </a:r>
            <a:endParaRPr lang="en-US" b="1" dirty="0">
              <a:latin typeface="Comic Sans MS" pitchFamily="66" charset="0"/>
            </a:endParaRPr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5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55309" grpId="0" autoUpdateAnimBg="0"/>
      <p:bldP spid="55311" grpId="0" autoUpdateAnimBg="0"/>
      <p:bldP spid="55371" grpId="0" autoUpdateAnimBg="0"/>
      <p:bldP spid="5537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 rot="299">
            <a:off x="523875" y="344488"/>
            <a:ext cx="7851775" cy="60166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600" b="1">
                <a:solidFill>
                  <a:srgbClr val="FFCC00"/>
                </a:solidFill>
                <a:latin typeface="Arial" charset="0"/>
              </a:rPr>
              <a:t>Bonus Question!!!</a:t>
            </a:r>
          </a:p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CC00"/>
                </a:solidFill>
                <a:latin typeface="Arial" charset="0"/>
              </a:rPr>
              <a:t>Write down your wager on a sheet of paper, then, when the question is posted, write down your answer on the same sheet and turn it in for evaluation</a:t>
            </a:r>
          </a:p>
          <a:p>
            <a:pPr algn="ctr">
              <a:spcBef>
                <a:spcPct val="50000"/>
              </a:spcBef>
            </a:pPr>
            <a:r>
              <a:rPr lang="en-US" sz="6600" b="1">
                <a:solidFill>
                  <a:srgbClr val="FFCC00"/>
                </a:solidFill>
              </a:rPr>
              <a:t>IT IS NOT A RACE</a:t>
            </a:r>
            <a:endParaRPr lang="en-US" sz="4000" b="1">
              <a:solidFill>
                <a:srgbClr val="FFCC00"/>
              </a:solidFill>
              <a:latin typeface="Arial" charset="0"/>
            </a:endParaRPr>
          </a:p>
        </p:txBody>
      </p:sp>
      <p:pic>
        <p:nvPicPr>
          <p:cNvPr id="9" name="Regis Walks In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75" y="63817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3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2" presetClass="entr" presetSubtype="1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3789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533400" y="5029200"/>
            <a:ext cx="365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A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the kinds of trees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731043" y="5909101"/>
            <a:ext cx="32623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C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the average temperature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4987925" y="4844533"/>
            <a:ext cx="3927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B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the number of insect    species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5151438" y="5909101"/>
            <a:ext cx="35909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D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the mosses and algae 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Oval 19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90" name="Picture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1" name="AutoShape 23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Oval 24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AutoShape 25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Oval 26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AutoShape 27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Oval 28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0" y="815975"/>
            <a:ext cx="62595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2. 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Which of the following is an abiotic factor in a biome?</a:t>
            </a:r>
            <a:endParaRPr lang="en-US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3278" name="AutoShape 30"/>
          <p:cNvSpPr>
            <a:spLocks noChangeArrowheads="1"/>
          </p:cNvSpPr>
          <p:nvPr/>
        </p:nvSpPr>
        <p:spPr bwMode="auto">
          <a:xfrm>
            <a:off x="196890" y="5901304"/>
            <a:ext cx="4229100" cy="865188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sz="1000" b="1" dirty="0"/>
          </a:p>
          <a:p>
            <a:pPr algn="ctr">
              <a:spcBef>
                <a:spcPct val="50000"/>
              </a:spcBef>
            </a:pPr>
            <a:r>
              <a:rPr lang="en-US" b="1" dirty="0"/>
              <a:t>C: </a:t>
            </a:r>
            <a:r>
              <a:rPr lang="en-US" b="1" dirty="0" smtClean="0"/>
              <a:t>the average temperature</a:t>
            </a:r>
            <a:endParaRPr lang="en-US" dirty="0"/>
          </a:p>
          <a:p>
            <a:pPr algn="ctr"/>
            <a:endParaRPr lang="en-US" sz="3200" b="1" dirty="0">
              <a:solidFill>
                <a:srgbClr val="00FF00"/>
              </a:solidFill>
            </a:endParaRP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6696075" y="43576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CC00"/>
                </a:solidFill>
              </a:rPr>
              <a:t>$100</a:t>
            </a:r>
          </a:p>
        </p:txBody>
      </p:sp>
      <p:grpSp>
        <p:nvGrpSpPr>
          <p:cNvPr id="7200" name="Group 32"/>
          <p:cNvGrpSpPr>
            <a:grpSpLocks/>
          </p:cNvGrpSpPr>
          <p:nvPr/>
        </p:nvGrpSpPr>
        <p:grpSpPr bwMode="auto">
          <a:xfrm>
            <a:off x="6705600" y="152400"/>
            <a:ext cx="2438400" cy="4419600"/>
            <a:chOff x="4224" y="96"/>
            <a:chExt cx="1536" cy="2784"/>
          </a:xfrm>
        </p:grpSpPr>
        <p:sp>
          <p:nvSpPr>
            <p:cNvPr id="7202" name="Text Box 33"/>
            <p:cNvSpPr txBox="1">
              <a:spLocks noChangeArrowheads="1"/>
            </p:cNvSpPr>
            <p:nvPr/>
          </p:nvSpPr>
          <p:spPr bwMode="auto">
            <a:xfrm>
              <a:off x="4224" y="19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14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7203" name="Text Box 34"/>
            <p:cNvSpPr txBox="1">
              <a:spLocks noChangeArrowheads="1"/>
            </p:cNvSpPr>
            <p:nvPr/>
          </p:nvSpPr>
          <p:spPr bwMode="auto">
            <a:xfrm>
              <a:off x="4224" y="384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13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7204" name="Text Box 35"/>
            <p:cNvSpPr txBox="1">
              <a:spLocks noChangeArrowheads="1"/>
            </p:cNvSpPr>
            <p:nvPr/>
          </p:nvSpPr>
          <p:spPr bwMode="auto">
            <a:xfrm>
              <a:off x="4224" y="57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12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7205" name="Text Box 36"/>
            <p:cNvSpPr txBox="1">
              <a:spLocks noChangeArrowheads="1"/>
            </p:cNvSpPr>
            <p:nvPr/>
          </p:nvSpPr>
          <p:spPr bwMode="auto">
            <a:xfrm>
              <a:off x="4224" y="76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11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7206" name="Text Box 37"/>
            <p:cNvSpPr txBox="1">
              <a:spLocks noChangeArrowheads="1"/>
            </p:cNvSpPr>
            <p:nvPr/>
          </p:nvSpPr>
          <p:spPr bwMode="auto">
            <a:xfrm>
              <a:off x="4224" y="960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  <a:latin typeface="Arial" charset="0"/>
                </a:rPr>
                <a:t>10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207" name="Text Box 38"/>
            <p:cNvSpPr txBox="1">
              <a:spLocks noChangeArrowheads="1"/>
            </p:cNvSpPr>
            <p:nvPr/>
          </p:nvSpPr>
          <p:spPr bwMode="auto">
            <a:xfrm>
              <a:off x="4224" y="115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9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7208" name="Text Box 39"/>
            <p:cNvSpPr txBox="1">
              <a:spLocks noChangeArrowheads="1"/>
            </p:cNvSpPr>
            <p:nvPr/>
          </p:nvSpPr>
          <p:spPr bwMode="auto">
            <a:xfrm>
              <a:off x="4224" y="1344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8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7209" name="Text Box 40"/>
            <p:cNvSpPr txBox="1">
              <a:spLocks noChangeArrowheads="1"/>
            </p:cNvSpPr>
            <p:nvPr/>
          </p:nvSpPr>
          <p:spPr bwMode="auto">
            <a:xfrm>
              <a:off x="4224" y="153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7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7210" name="Text Box 41"/>
            <p:cNvSpPr txBox="1">
              <a:spLocks noChangeArrowheads="1"/>
            </p:cNvSpPr>
            <p:nvPr/>
          </p:nvSpPr>
          <p:spPr bwMode="auto">
            <a:xfrm>
              <a:off x="4224" y="172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6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7211" name="Text Box 42"/>
            <p:cNvSpPr txBox="1">
              <a:spLocks noChangeArrowheads="1"/>
            </p:cNvSpPr>
            <p:nvPr/>
          </p:nvSpPr>
          <p:spPr bwMode="auto">
            <a:xfrm>
              <a:off x="4224" y="1920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7212" name="Text Box 43"/>
            <p:cNvSpPr txBox="1">
              <a:spLocks noChangeArrowheads="1"/>
            </p:cNvSpPr>
            <p:nvPr/>
          </p:nvSpPr>
          <p:spPr bwMode="auto">
            <a:xfrm>
              <a:off x="4224" y="211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4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7213" name="Text Box 44"/>
            <p:cNvSpPr txBox="1">
              <a:spLocks noChangeArrowheads="1"/>
            </p:cNvSpPr>
            <p:nvPr/>
          </p:nvSpPr>
          <p:spPr bwMode="auto">
            <a:xfrm>
              <a:off x="4224" y="2304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3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7214" name="Text Box 45"/>
            <p:cNvSpPr txBox="1">
              <a:spLocks noChangeArrowheads="1"/>
            </p:cNvSpPr>
            <p:nvPr/>
          </p:nvSpPr>
          <p:spPr bwMode="auto">
            <a:xfrm>
              <a:off x="4224" y="249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2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7215" name="Text Box 46"/>
            <p:cNvSpPr txBox="1">
              <a:spLocks noChangeArrowheads="1"/>
            </p:cNvSpPr>
            <p:nvPr/>
          </p:nvSpPr>
          <p:spPr bwMode="auto">
            <a:xfrm>
              <a:off x="4752" y="202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$500,000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7216" name="Text Box 47"/>
            <p:cNvSpPr txBox="1">
              <a:spLocks noChangeArrowheads="1"/>
            </p:cNvSpPr>
            <p:nvPr/>
          </p:nvSpPr>
          <p:spPr bwMode="auto">
            <a:xfrm>
              <a:off x="4752" y="394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$250,000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7217" name="Text Box 48"/>
            <p:cNvSpPr txBox="1">
              <a:spLocks noChangeArrowheads="1"/>
            </p:cNvSpPr>
            <p:nvPr/>
          </p:nvSpPr>
          <p:spPr bwMode="auto">
            <a:xfrm>
              <a:off x="4752" y="586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$125,000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7218" name="Text Box 49"/>
            <p:cNvSpPr txBox="1">
              <a:spLocks noChangeArrowheads="1"/>
            </p:cNvSpPr>
            <p:nvPr/>
          </p:nvSpPr>
          <p:spPr bwMode="auto">
            <a:xfrm>
              <a:off x="4752" y="778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$64,000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7219" name="Text Box 50"/>
            <p:cNvSpPr txBox="1">
              <a:spLocks noChangeArrowheads="1"/>
            </p:cNvSpPr>
            <p:nvPr/>
          </p:nvSpPr>
          <p:spPr bwMode="auto">
            <a:xfrm>
              <a:off x="4752" y="970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  <a:latin typeface="Arial" charset="0"/>
                </a:rPr>
                <a:t>$32,000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220" name="Text Box 51"/>
            <p:cNvSpPr txBox="1">
              <a:spLocks noChangeArrowheads="1"/>
            </p:cNvSpPr>
            <p:nvPr/>
          </p:nvSpPr>
          <p:spPr bwMode="auto">
            <a:xfrm>
              <a:off x="4752" y="1162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$16,000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7221" name="Text Box 52"/>
            <p:cNvSpPr txBox="1">
              <a:spLocks noChangeArrowheads="1"/>
            </p:cNvSpPr>
            <p:nvPr/>
          </p:nvSpPr>
          <p:spPr bwMode="auto">
            <a:xfrm>
              <a:off x="4752" y="1354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$8,000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7222" name="Text Box 53"/>
            <p:cNvSpPr txBox="1">
              <a:spLocks noChangeArrowheads="1"/>
            </p:cNvSpPr>
            <p:nvPr/>
          </p:nvSpPr>
          <p:spPr bwMode="auto">
            <a:xfrm>
              <a:off x="4752" y="1546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$4,000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7223" name="Text Box 54"/>
            <p:cNvSpPr txBox="1">
              <a:spLocks noChangeArrowheads="1"/>
            </p:cNvSpPr>
            <p:nvPr/>
          </p:nvSpPr>
          <p:spPr bwMode="auto">
            <a:xfrm>
              <a:off x="4752" y="1738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$2,000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7224" name="Text Box 55"/>
            <p:cNvSpPr txBox="1">
              <a:spLocks noChangeArrowheads="1"/>
            </p:cNvSpPr>
            <p:nvPr/>
          </p:nvSpPr>
          <p:spPr bwMode="auto">
            <a:xfrm>
              <a:off x="4752" y="1930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  <a:latin typeface="Arial" charset="0"/>
                </a:rPr>
                <a:t>$1,000</a:t>
              </a:r>
            </a:p>
          </p:txBody>
        </p:sp>
        <p:sp>
          <p:nvSpPr>
            <p:cNvPr id="7225" name="Text Box 56"/>
            <p:cNvSpPr txBox="1">
              <a:spLocks noChangeArrowheads="1"/>
            </p:cNvSpPr>
            <p:nvPr/>
          </p:nvSpPr>
          <p:spPr bwMode="auto">
            <a:xfrm>
              <a:off x="4752" y="2122"/>
              <a:ext cx="6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$500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7226" name="Text Box 57"/>
            <p:cNvSpPr txBox="1">
              <a:spLocks noChangeArrowheads="1"/>
            </p:cNvSpPr>
            <p:nvPr/>
          </p:nvSpPr>
          <p:spPr bwMode="auto">
            <a:xfrm>
              <a:off x="4752" y="2314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$300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7227" name="Text Box 58"/>
            <p:cNvSpPr txBox="1">
              <a:spLocks noChangeArrowheads="1"/>
            </p:cNvSpPr>
            <p:nvPr/>
          </p:nvSpPr>
          <p:spPr bwMode="auto">
            <a:xfrm>
              <a:off x="4752" y="2506"/>
              <a:ext cx="8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CC00"/>
                  </a:solidFill>
                  <a:latin typeface="Arial" charset="0"/>
                </a:rPr>
                <a:t>$200</a:t>
              </a:r>
              <a:endParaRPr lang="en-US">
                <a:solidFill>
                  <a:srgbClr val="FFCC00"/>
                </a:solidFill>
              </a:endParaRPr>
            </a:p>
          </p:txBody>
        </p:sp>
        <p:sp>
          <p:nvSpPr>
            <p:cNvPr id="7228" name="Oval 59"/>
            <p:cNvSpPr>
              <a:spLocks noChangeArrowheads="1"/>
            </p:cNvSpPr>
            <p:nvPr/>
          </p:nvSpPr>
          <p:spPr bwMode="auto">
            <a:xfrm>
              <a:off x="4560" y="2784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" name="Oval 60"/>
            <p:cNvSpPr>
              <a:spLocks noChangeArrowheads="1"/>
            </p:cNvSpPr>
            <p:nvPr/>
          </p:nvSpPr>
          <p:spPr bwMode="auto">
            <a:xfrm>
              <a:off x="4560" y="2592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0" name="Oval 61"/>
            <p:cNvSpPr>
              <a:spLocks noChangeArrowheads="1"/>
            </p:cNvSpPr>
            <p:nvPr/>
          </p:nvSpPr>
          <p:spPr bwMode="auto">
            <a:xfrm>
              <a:off x="4560" y="2400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1" name="Oval 62"/>
            <p:cNvSpPr>
              <a:spLocks noChangeArrowheads="1"/>
            </p:cNvSpPr>
            <p:nvPr/>
          </p:nvSpPr>
          <p:spPr bwMode="auto">
            <a:xfrm>
              <a:off x="4560" y="2208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2" name="Oval 63"/>
            <p:cNvSpPr>
              <a:spLocks noChangeArrowheads="1"/>
            </p:cNvSpPr>
            <p:nvPr/>
          </p:nvSpPr>
          <p:spPr bwMode="auto">
            <a:xfrm>
              <a:off x="4560" y="2016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3" name="Oval 64"/>
            <p:cNvSpPr>
              <a:spLocks noChangeArrowheads="1"/>
            </p:cNvSpPr>
            <p:nvPr/>
          </p:nvSpPr>
          <p:spPr bwMode="auto">
            <a:xfrm>
              <a:off x="4560" y="1824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4" name="Oval 65"/>
            <p:cNvSpPr>
              <a:spLocks noChangeArrowheads="1"/>
            </p:cNvSpPr>
            <p:nvPr/>
          </p:nvSpPr>
          <p:spPr bwMode="auto">
            <a:xfrm>
              <a:off x="4560" y="1632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5" name="Oval 66"/>
            <p:cNvSpPr>
              <a:spLocks noChangeArrowheads="1"/>
            </p:cNvSpPr>
            <p:nvPr/>
          </p:nvSpPr>
          <p:spPr bwMode="auto">
            <a:xfrm>
              <a:off x="4560" y="1440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6" name="Oval 67"/>
            <p:cNvSpPr>
              <a:spLocks noChangeArrowheads="1"/>
            </p:cNvSpPr>
            <p:nvPr/>
          </p:nvSpPr>
          <p:spPr bwMode="auto">
            <a:xfrm>
              <a:off x="4560" y="1248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7" name="Oval 68"/>
            <p:cNvSpPr>
              <a:spLocks noChangeArrowheads="1"/>
            </p:cNvSpPr>
            <p:nvPr/>
          </p:nvSpPr>
          <p:spPr bwMode="auto">
            <a:xfrm>
              <a:off x="4560" y="1056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238" name="Oval 69"/>
            <p:cNvSpPr>
              <a:spLocks noChangeArrowheads="1"/>
            </p:cNvSpPr>
            <p:nvPr/>
          </p:nvSpPr>
          <p:spPr bwMode="auto">
            <a:xfrm>
              <a:off x="4560" y="864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9" name="Oval 70"/>
            <p:cNvSpPr>
              <a:spLocks noChangeArrowheads="1"/>
            </p:cNvSpPr>
            <p:nvPr/>
          </p:nvSpPr>
          <p:spPr bwMode="auto">
            <a:xfrm>
              <a:off x="4560" y="672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0" name="Oval 71"/>
            <p:cNvSpPr>
              <a:spLocks noChangeArrowheads="1"/>
            </p:cNvSpPr>
            <p:nvPr/>
          </p:nvSpPr>
          <p:spPr bwMode="auto">
            <a:xfrm>
              <a:off x="4560" y="480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1" name="Oval 72"/>
            <p:cNvSpPr>
              <a:spLocks noChangeArrowheads="1"/>
            </p:cNvSpPr>
            <p:nvPr/>
          </p:nvSpPr>
          <p:spPr bwMode="auto">
            <a:xfrm>
              <a:off x="4560" y="288"/>
              <a:ext cx="96" cy="9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2" name="Oval 73"/>
            <p:cNvSpPr>
              <a:spLocks noChangeArrowheads="1"/>
            </p:cNvSpPr>
            <p:nvPr/>
          </p:nvSpPr>
          <p:spPr bwMode="auto">
            <a:xfrm>
              <a:off x="4560" y="96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75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5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5"/>
                </p:tgtEl>
              </p:cMediaNode>
            </p:audio>
          </p:childTnLst>
        </p:cTn>
      </p:par>
    </p:tnLst>
    <p:bldLst>
      <p:bldP spid="53261" grpId="0" autoUpdateAnimBg="0"/>
      <p:bldP spid="53262" grpId="0" autoUpdateAnimBg="0"/>
      <p:bldP spid="53263" grpId="0" autoUpdateAnimBg="0"/>
      <p:bldP spid="53264" grpId="0" autoUpdateAnimBg="0"/>
      <p:bldP spid="53277" grpId="0" autoUpdateAnimBg="0"/>
      <p:bldP spid="5327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21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5061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62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63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64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65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5066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67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68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69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70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45071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72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73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74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75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5076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77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78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79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80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5081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82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83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84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85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45086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87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88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89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5090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1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2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3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4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5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6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7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8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9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5100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01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02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03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04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Text Box 75"/>
          <p:cNvSpPr txBox="1">
            <a:spLocks noChangeArrowheads="1"/>
          </p:cNvSpPr>
          <p:nvPr/>
        </p:nvSpPr>
        <p:spPr bwMode="auto">
          <a:xfrm>
            <a:off x="0" y="3851275"/>
            <a:ext cx="658653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A. ________________________ 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  <a:p>
            <a:pPr marL="0" indent="0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Comic Sans MS" pitchFamily="66" charset="0"/>
              </a:rPr>
              <a:t>B. ________________________ 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  <a:p>
            <a:pPr marL="0" indent="0"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C. </a:t>
            </a:r>
            <a:r>
              <a:rPr lang="en-US" sz="2000" b="1" dirty="0">
                <a:solidFill>
                  <a:schemeClr val="bg1"/>
                </a:solidFill>
                <a:latin typeface="Comic Sans MS" pitchFamily="66" charset="0"/>
              </a:rPr>
              <a:t>________________________</a:t>
            </a: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0" indent="0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Comic Sans MS" pitchFamily="66" charset="0"/>
              </a:rPr>
              <a:t>D. ________________________</a:t>
            </a:r>
            <a:endParaRPr lang="en-US" sz="2000" dirty="0">
              <a:solidFill>
                <a:schemeClr val="bg1"/>
              </a:solidFill>
              <a:latin typeface="Comic Sans MS" pitchFamily="66" charset="0"/>
            </a:endParaRPr>
          </a:p>
          <a:p>
            <a:pPr marL="0" indent="0"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      </a:t>
            </a:r>
            <a:endParaRPr lang="en-US" sz="2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92410"/>
            <a:ext cx="58801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30. State the name of each zone in the 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d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iagram below.</a:t>
            </a:r>
          </a:p>
          <a:p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827" y="1219200"/>
            <a:ext cx="4967158" cy="24194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7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869950" y="4797706"/>
            <a:ext cx="45434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A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there is a               severe drought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844550" y="5882173"/>
            <a:ext cx="36036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C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water rarely enters the lake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337175" y="4884003"/>
            <a:ext cx="3771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B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a swamp becomes    a marsh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151437" y="5940934"/>
            <a:ext cx="35909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D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the lake fills with sediment over time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13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15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6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7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8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9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20" name="Rectangle 29"/>
          <p:cNvSpPr>
            <a:spLocks noChangeArrowheads="1"/>
          </p:cNvSpPr>
          <p:nvPr/>
        </p:nvSpPr>
        <p:spPr bwMode="auto">
          <a:xfrm>
            <a:off x="6696075" y="404336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2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3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4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5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8226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7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8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9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0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31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2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3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4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5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36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7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8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9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0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8241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2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3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4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5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6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7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8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9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0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1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2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3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4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55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6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7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8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9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260" name="Picture 6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61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2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3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4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5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6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8" name="Text Box 76"/>
          <p:cNvSpPr txBox="1">
            <a:spLocks noChangeArrowheads="1"/>
          </p:cNvSpPr>
          <p:nvPr/>
        </p:nvSpPr>
        <p:spPr bwMode="auto">
          <a:xfrm>
            <a:off x="636588" y="577850"/>
            <a:ext cx="5181600" cy="12003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600" dirty="0" smtClean="0">
                <a:solidFill>
                  <a:srgbClr val="FFFFFF"/>
                </a:solidFill>
                <a:latin typeface="Comic Sans MS" pitchFamily="66" charset="0"/>
              </a:rPr>
              <a:t>3. </a:t>
            </a:r>
            <a:r>
              <a:rPr lang="en-US" sz="3600" dirty="0" smtClean="0">
                <a:solidFill>
                  <a:srgbClr val="FFFFFF"/>
                </a:solidFill>
                <a:latin typeface="Comic Sans MS" pitchFamily="66" charset="0"/>
              </a:rPr>
              <a:t>A lake may become a forest when . . .</a:t>
            </a:r>
            <a:endParaRPr lang="en-US" sz="3600" dirty="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8272" name="AutoShape 80"/>
          <p:cNvSpPr>
            <a:spLocks noChangeArrowheads="1"/>
          </p:cNvSpPr>
          <p:nvPr/>
        </p:nvSpPr>
        <p:spPr bwMode="auto">
          <a:xfrm>
            <a:off x="4710293" y="5921031"/>
            <a:ext cx="4200525" cy="8509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D: </a:t>
            </a:r>
            <a:r>
              <a:rPr lang="en-US" dirty="0" smtClean="0">
                <a:latin typeface="Comic Sans MS" pitchFamily="66" charset="0"/>
              </a:rPr>
              <a:t>the lake fills with 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sediment over time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8206" grpId="0" autoUpdateAnimBg="0"/>
      <p:bldP spid="8207" grpId="0" autoUpdateAnimBg="0"/>
      <p:bldP spid="8208" grpId="0" autoUpdateAnimBg="0"/>
      <p:bldP spid="8209" grpId="0" autoUpdateAnimBg="0"/>
      <p:bldP spid="8268" grpId="0" animBg="1" autoUpdateAnimBg="0"/>
      <p:bldP spid="82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3693318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4648200" y="4800600"/>
            <a:ext cx="44958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630338" y="5009141"/>
            <a:ext cx="365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A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the quality of soil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795337" y="5967413"/>
            <a:ext cx="34385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C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the amount of rainfall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5029200" y="5016500"/>
            <a:ext cx="411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B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the kinds of grasses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5149850" y="5967413"/>
            <a:ext cx="39592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D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the presence of ponds and lakes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Oval 19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6696075" y="404336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69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0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1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2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3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6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7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8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79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0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1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2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3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284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85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6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7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8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9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90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5" name="Text Box 75"/>
          <p:cNvSpPr txBox="1">
            <a:spLocks noChangeArrowheads="1"/>
          </p:cNvSpPr>
          <p:nvPr/>
        </p:nvSpPr>
        <p:spPr bwMode="auto">
          <a:xfrm>
            <a:off x="398463" y="892175"/>
            <a:ext cx="5990762" cy="19389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4000" dirty="0" smtClean="0">
                <a:solidFill>
                  <a:srgbClr val="FFFFFF"/>
                </a:solidFill>
                <a:latin typeface="Comic Sans MS" pitchFamily="66" charset="0"/>
              </a:rPr>
              <a:t>4. </a:t>
            </a:r>
            <a:r>
              <a:rPr lang="en-US" sz="4000" dirty="0" smtClean="0">
                <a:solidFill>
                  <a:srgbClr val="FFFFFF"/>
                </a:solidFill>
                <a:latin typeface="Comic Sans MS" pitchFamily="66" charset="0"/>
              </a:rPr>
              <a:t>Which of the following is a biotic factor in a biome?</a:t>
            </a:r>
            <a:endParaRPr lang="en-US" sz="4000" dirty="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41045" name="AutoShape 85"/>
          <p:cNvSpPr>
            <a:spLocks noChangeArrowheads="1"/>
          </p:cNvSpPr>
          <p:nvPr/>
        </p:nvSpPr>
        <p:spPr bwMode="auto">
          <a:xfrm>
            <a:off x="4660900" y="4803754"/>
            <a:ext cx="4448175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/>
              <a:t>B: </a:t>
            </a:r>
            <a:r>
              <a:rPr lang="en-US" b="1" dirty="0" smtClean="0"/>
              <a:t>the kinds of grasses</a:t>
            </a:r>
            <a:endParaRPr lang="en-US" b="1" dirty="0"/>
          </a:p>
        </p:txBody>
      </p:sp>
      <p:pic>
        <p:nvPicPr>
          <p:cNvPr id="78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4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"/>
                </p:tgtEl>
              </p:cMediaNode>
            </p:audio>
          </p:childTnLst>
        </p:cTn>
      </p:par>
    </p:tnLst>
    <p:bldLst>
      <p:bldP spid="40973" grpId="0" autoUpdateAnimBg="0"/>
      <p:bldP spid="40974" grpId="0" autoUpdateAnimBg="0"/>
      <p:bldP spid="40975" grpId="0" autoUpdateAnimBg="0"/>
      <p:bldP spid="40976" grpId="0" autoUpdateAnimBg="0"/>
      <p:bldP spid="41035" grpId="0" animBg="1" autoUpdateAnimBg="0"/>
      <p:bldP spid="410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01663" y="4924425"/>
            <a:ext cx="365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A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a marsh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779463" y="6035675"/>
            <a:ext cx="4168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a pond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339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    B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a forest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103813" y="6100763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     D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a swamp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61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63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4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5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6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7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68" name="Rectangle 29"/>
          <p:cNvSpPr>
            <a:spLocks noChangeArrowheads="1"/>
          </p:cNvSpPr>
          <p:nvPr/>
        </p:nvSpPr>
        <p:spPr bwMode="auto">
          <a:xfrm>
            <a:off x="6696075" y="37465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0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1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2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3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0274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5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6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7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8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79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0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1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2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3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84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5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6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7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8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0289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90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91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92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93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5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7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9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0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1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2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03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4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5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6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7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08" name="Picture 6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9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0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1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2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3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4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6" name="Text Box 76"/>
          <p:cNvSpPr txBox="1">
            <a:spLocks noChangeArrowheads="1"/>
          </p:cNvSpPr>
          <p:nvPr/>
        </p:nvSpPr>
        <p:spPr bwMode="auto">
          <a:xfrm>
            <a:off x="336549" y="560408"/>
            <a:ext cx="601795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5. 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An ecosystem with wet soil, willow trees, and orchids is likely . . .</a:t>
            </a: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320" name="AutoShape 80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rgbClr val="00FF00"/>
              </a:solidFill>
            </a:endParaRPr>
          </a:p>
        </p:txBody>
      </p:sp>
      <p:sp>
        <p:nvSpPr>
          <p:cNvPr id="10317" name="Rectangle 82"/>
          <p:cNvSpPr>
            <a:spLocks noChangeArrowheads="1"/>
          </p:cNvSpPr>
          <p:nvPr/>
        </p:nvSpPr>
        <p:spPr bwMode="auto">
          <a:xfrm>
            <a:off x="5801015" y="6093767"/>
            <a:ext cx="17427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/>
              <a:t>D: </a:t>
            </a:r>
            <a:r>
              <a:rPr lang="en-US" b="1" dirty="0" smtClean="0"/>
              <a:t>a swamp</a:t>
            </a:r>
            <a:endParaRPr lang="en-US" b="1" dirty="0"/>
          </a:p>
        </p:txBody>
      </p:sp>
      <p:pic>
        <p:nvPicPr>
          <p:cNvPr id="80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0"/>
                </p:tgtEl>
              </p:cMediaNode>
            </p:audio>
          </p:childTnLst>
        </p:cTn>
      </p:par>
    </p:tnLst>
    <p:bldLst>
      <p:bldP spid="10254" grpId="0" autoUpdateAnimBg="0"/>
      <p:bldP spid="10255" grpId="0" autoUpdateAnimBg="0"/>
      <p:bldP spid="10256" grpId="0" autoUpdateAnimBg="0"/>
      <p:bldP spid="10257" grpId="0" autoUpdateAnimBg="0"/>
      <p:bldP spid="10320" grpId="0" animBg="1"/>
      <p:bldP spid="103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" y="3748429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498636" y="5073132"/>
            <a:ext cx="32573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charset="0"/>
              </a:rPr>
              <a:t>A: </a:t>
            </a:r>
            <a:r>
              <a:rPr lang="en-US" sz="1800" b="1" dirty="0" smtClean="0">
                <a:solidFill>
                  <a:srgbClr val="FFCC00"/>
                </a:solidFill>
                <a:latin typeface="Arial" charset="0"/>
              </a:rPr>
              <a:t>photosynthesis</a:t>
            </a:r>
            <a:endParaRPr lang="en-US" sz="1800" dirty="0">
              <a:solidFill>
                <a:srgbClr val="FFCC00"/>
              </a:solidFill>
            </a:endParaRP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1020762" y="6139934"/>
            <a:ext cx="2886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kern="100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sz="1800" b="1" kern="0" spc="10" dirty="0" smtClean="0">
                <a:solidFill>
                  <a:srgbClr val="FFCC00"/>
                </a:solidFill>
                <a:latin typeface="Arial" charset="0"/>
              </a:rPr>
              <a:t>small fish</a:t>
            </a:r>
            <a:endParaRPr lang="en-US" sz="1800" kern="0" spc="10" dirty="0">
              <a:solidFill>
                <a:srgbClr val="FFCC00"/>
              </a:solidFill>
            </a:endParaRP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5524500" y="5128244"/>
            <a:ext cx="304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sz="1800" b="1" dirty="0" smtClean="0">
                <a:solidFill>
                  <a:srgbClr val="FFCC00"/>
                </a:solidFill>
                <a:latin typeface="Arial" charset="0"/>
              </a:rPr>
              <a:t>insects</a:t>
            </a:r>
            <a:endParaRPr lang="en-US" sz="1800" dirty="0">
              <a:solidFill>
                <a:srgbClr val="FFCC00"/>
              </a:solidFill>
            </a:endParaRP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5395913" y="6106625"/>
            <a:ext cx="2814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whales</a:t>
            </a:r>
            <a:endParaRPr lang="en-US" sz="2000" dirty="0">
              <a:solidFill>
                <a:srgbClr val="FFCC00"/>
              </a:solidFill>
            </a:endParaRPr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6696075" y="37465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317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8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9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0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1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2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3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4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6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327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8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9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0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1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332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33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4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6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7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8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83" name="Text Box 75"/>
          <p:cNvSpPr txBox="1">
            <a:spLocks noChangeArrowheads="1"/>
          </p:cNvSpPr>
          <p:nvPr/>
        </p:nvSpPr>
        <p:spPr bwMode="auto">
          <a:xfrm>
            <a:off x="685800" y="722313"/>
            <a:ext cx="5181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6. </a:t>
            </a:r>
            <a:r>
              <a:rPr lang="en-US" sz="4000" dirty="0" smtClean="0">
                <a:solidFill>
                  <a:schemeClr val="bg1"/>
                </a:solidFill>
                <a:latin typeface="Comic Sans MS" pitchFamily="66" charset="0"/>
              </a:rPr>
              <a:t>From where do plankton get food</a:t>
            </a:r>
            <a:r>
              <a:rPr lang="en-US" sz="4000" dirty="0" smtClean="0">
                <a:solidFill>
                  <a:schemeClr val="bg1"/>
                </a:solidFill>
                <a:latin typeface="Comic Sans MS" pitchFamily="66" charset="0"/>
              </a:rPr>
              <a:t>?</a:t>
            </a:r>
            <a:endParaRPr lang="en-US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3086" name="AutoShape 78"/>
          <p:cNvSpPr>
            <a:spLocks noChangeArrowheads="1"/>
          </p:cNvSpPr>
          <p:nvPr/>
        </p:nvSpPr>
        <p:spPr bwMode="auto">
          <a:xfrm>
            <a:off x="257175" y="4802971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/>
              <a:t>A: </a:t>
            </a:r>
            <a:r>
              <a:rPr lang="en-US" b="1" dirty="0" smtClean="0"/>
              <a:t>photosynthesis</a:t>
            </a:r>
            <a:endParaRPr lang="en-US" b="1" dirty="0" smtClean="0"/>
          </a:p>
        </p:txBody>
      </p:sp>
      <p:pic>
        <p:nvPicPr>
          <p:cNvPr id="79" name="waiting for answ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3" y="5662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4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9"/>
                </p:tgtEl>
              </p:cMediaNode>
            </p:audio>
          </p:childTnLst>
        </p:cTn>
      </p:par>
    </p:tnLst>
    <p:bldLst>
      <p:bldP spid="43021" grpId="0" autoUpdateAnimBg="0"/>
      <p:bldP spid="43022" grpId="0" autoUpdateAnimBg="0"/>
      <p:bldP spid="43023" grpId="0" autoUpdateAnimBg="0"/>
      <p:bldP spid="43024" grpId="0" autoUpdateAnimBg="0"/>
      <p:bldP spid="4308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571875" y="45608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2303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05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308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09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0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1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2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313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4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5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6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7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2318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9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0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1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2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4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5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8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9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0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1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332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3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5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Value of Next Question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1447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New Question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990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8866" fill="hold"/>
                                        <p:tgtEl>
                                          <p:spTgt spid="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"/>
                </p:tgtEl>
              </p:cMediaNode>
            </p:audi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0001" fill="hold"/>
                                        <p:tgtEl>
                                          <p:spTgt spid="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"/>
                </p:tgtEl>
              </p:cMediaNode>
            </p:audio>
          </p:childTnLst>
        </p:cTn>
      </p:par>
    </p:tnLst>
    <p:bldLst>
      <p:bldP spid="1126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4222</TotalTime>
  <Words>2917</Words>
  <Application>Microsoft Office PowerPoint</Application>
  <PresentationFormat>On-screen Show (4:3)</PresentationFormat>
  <Paragraphs>1342</Paragraphs>
  <Slides>40</Slides>
  <Notes>0</Notes>
  <HiddenSlides>0</HiddenSlides>
  <MMClips>44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Default Design</vt:lpstr>
      <vt:lpstr>iRespondQuestionMaster</vt:lpstr>
      <vt:lpstr>iRespondGraphMaster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Text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Mark E. Damon</dc:creator>
  <cp:lastModifiedBy>Karen Glisson</cp:lastModifiedBy>
  <cp:revision>142</cp:revision>
  <dcterms:created xsi:type="dcterms:W3CDTF">1999-11-20T23:03:43Z</dcterms:created>
  <dcterms:modified xsi:type="dcterms:W3CDTF">2012-10-08T00:19:27Z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