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8" r:id="rId2"/>
    <p:sldId id="276" r:id="rId3"/>
    <p:sldId id="279" r:id="rId4"/>
    <p:sldId id="281" r:id="rId5"/>
    <p:sldId id="282" r:id="rId6"/>
    <p:sldId id="280" r:id="rId7"/>
    <p:sldId id="257" r:id="rId8"/>
    <p:sldId id="258" r:id="rId9"/>
    <p:sldId id="293" r:id="rId10"/>
    <p:sldId id="294" r:id="rId11"/>
    <p:sldId id="295" r:id="rId12"/>
    <p:sldId id="259" r:id="rId13"/>
    <p:sldId id="284" r:id="rId14"/>
    <p:sldId id="260" r:id="rId15"/>
    <p:sldId id="261" r:id="rId16"/>
    <p:sldId id="283" r:id="rId17"/>
    <p:sldId id="270" r:id="rId18"/>
    <p:sldId id="269" r:id="rId19"/>
    <p:sldId id="271" r:id="rId20"/>
    <p:sldId id="272" r:id="rId21"/>
    <p:sldId id="274" r:id="rId22"/>
    <p:sldId id="275" r:id="rId23"/>
    <p:sldId id="300" r:id="rId24"/>
    <p:sldId id="292" r:id="rId25"/>
    <p:sldId id="298" r:id="rId26"/>
    <p:sldId id="286" r:id="rId27"/>
    <p:sldId id="287" r:id="rId28"/>
    <p:sldId id="266" r:id="rId29"/>
    <p:sldId id="297" r:id="rId30"/>
    <p:sldId id="296" r:id="rId31"/>
    <p:sldId id="262" r:id="rId32"/>
    <p:sldId id="26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11163" indent="460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823913" indent="904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236663" indent="1349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649413" indent="1793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336699"/>
    <a:srgbClr val="006699"/>
    <a:srgbClr val="3366CC"/>
    <a:srgbClr val="3399FF"/>
    <a:srgbClr val="33CC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8" autoAdjust="0"/>
    <p:restoredTop sz="90929"/>
  </p:normalViewPr>
  <p:slideViewPr>
    <p:cSldViewPr>
      <p:cViewPr varScale="1">
        <p:scale>
          <a:sx n="116" d="100"/>
          <a:sy n="116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27421-256A-4788-A638-F4BF3419E93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52CFC5-735B-44F1-8B0F-0BF3CA644C98}">
      <dgm:prSet phldrT="[Text]" custT="1"/>
      <dgm:spPr>
        <a:solidFill>
          <a:srgbClr val="FFFF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500" b="1" dirty="0" smtClean="0">
              <a:solidFill>
                <a:srgbClr val="000000"/>
              </a:solidFill>
            </a:rPr>
            <a:t>Eukaryotic Cell</a:t>
          </a:r>
          <a:endParaRPr lang="en-US" sz="1500" b="1" dirty="0">
            <a:solidFill>
              <a:srgbClr val="000000"/>
            </a:solidFill>
          </a:endParaRPr>
        </a:p>
      </dgm:t>
    </dgm:pt>
    <dgm:pt modelId="{8DE0D2DA-8838-44DC-978D-EA1C3C8E3FB9}" type="parTrans" cxnId="{FE757129-A7B8-4D75-82D3-E097DDEFD85C}">
      <dgm:prSet/>
      <dgm:spPr/>
      <dgm:t>
        <a:bodyPr/>
        <a:lstStyle/>
        <a:p>
          <a:endParaRPr lang="en-US"/>
        </a:p>
      </dgm:t>
    </dgm:pt>
    <dgm:pt modelId="{E387DA46-0B19-4C25-A1CF-246D902B7A0E}" type="sibTrans" cxnId="{FE757129-A7B8-4D75-82D3-E097DDEFD85C}">
      <dgm:prSet/>
      <dgm:spPr/>
      <dgm:t>
        <a:bodyPr/>
        <a:lstStyle/>
        <a:p>
          <a:endParaRPr lang="en-US"/>
        </a:p>
      </dgm:t>
    </dgm:pt>
    <dgm:pt modelId="{37016FA6-857E-4F12-B508-5110786FB83E}">
      <dgm:prSet phldrT="[Text]" custT="1"/>
      <dgm:spPr>
        <a:solidFill>
          <a:srgbClr val="FFFF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500" b="1" dirty="0" smtClean="0">
              <a:solidFill>
                <a:srgbClr val="000000"/>
              </a:solidFill>
            </a:rPr>
            <a:t>Nucleus</a:t>
          </a:r>
          <a:endParaRPr lang="en-US" sz="1500" b="1" dirty="0">
            <a:solidFill>
              <a:srgbClr val="000000"/>
            </a:solidFill>
          </a:endParaRPr>
        </a:p>
      </dgm:t>
    </dgm:pt>
    <dgm:pt modelId="{B186B96F-A08D-4D42-A174-1405781413F0}" type="parTrans" cxnId="{B84CB879-D592-4DAB-B159-3E16025B44F9}">
      <dgm:prSet/>
      <dgm:spPr/>
      <dgm:t>
        <a:bodyPr/>
        <a:lstStyle/>
        <a:p>
          <a:endParaRPr lang="en-US"/>
        </a:p>
      </dgm:t>
    </dgm:pt>
    <dgm:pt modelId="{B61E220F-9F7B-4E03-90E9-ECEDEA51FE7C}" type="sibTrans" cxnId="{B84CB879-D592-4DAB-B159-3E16025B44F9}">
      <dgm:prSet/>
      <dgm:spPr/>
      <dgm:t>
        <a:bodyPr/>
        <a:lstStyle/>
        <a:p>
          <a:endParaRPr lang="en-US"/>
        </a:p>
      </dgm:t>
    </dgm:pt>
    <dgm:pt modelId="{7AEA1A59-7A2A-431E-BD85-621C36EDE6D2}">
      <dgm:prSet phldrT="[Text]" custT="1"/>
      <dgm:spPr>
        <a:solidFill>
          <a:srgbClr val="FFFF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350" b="1" dirty="0" smtClean="0">
              <a:solidFill>
                <a:srgbClr val="000000"/>
              </a:solidFill>
            </a:rPr>
            <a:t>Chromosome</a:t>
          </a:r>
          <a:endParaRPr lang="en-US" sz="1350" b="1" dirty="0">
            <a:solidFill>
              <a:srgbClr val="000000"/>
            </a:solidFill>
          </a:endParaRPr>
        </a:p>
      </dgm:t>
    </dgm:pt>
    <dgm:pt modelId="{081BC444-2F47-47E3-B2E3-13DB9343C91C}" type="parTrans" cxnId="{7D85843D-9590-45D8-AA0C-FFD26C535112}">
      <dgm:prSet/>
      <dgm:spPr/>
      <dgm:t>
        <a:bodyPr/>
        <a:lstStyle/>
        <a:p>
          <a:endParaRPr lang="en-US"/>
        </a:p>
      </dgm:t>
    </dgm:pt>
    <dgm:pt modelId="{34F333C2-8077-484B-B168-CD81FADF39D0}" type="sibTrans" cxnId="{7D85843D-9590-45D8-AA0C-FFD26C535112}">
      <dgm:prSet/>
      <dgm:spPr/>
      <dgm:t>
        <a:bodyPr/>
        <a:lstStyle/>
        <a:p>
          <a:endParaRPr lang="en-US"/>
        </a:p>
      </dgm:t>
    </dgm:pt>
    <dgm:pt modelId="{FF4DE83A-9DBB-464F-9457-6FE906A69CE4}">
      <dgm:prSet phldrT="[Text]" custT="1"/>
      <dgm:spPr>
        <a:solidFill>
          <a:srgbClr val="FFFF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500" b="1" dirty="0" smtClean="0">
              <a:solidFill>
                <a:srgbClr val="000000"/>
              </a:solidFill>
            </a:rPr>
            <a:t>DNA</a:t>
          </a:r>
          <a:endParaRPr lang="en-US" sz="1500" b="1" dirty="0">
            <a:solidFill>
              <a:srgbClr val="000000"/>
            </a:solidFill>
          </a:endParaRPr>
        </a:p>
      </dgm:t>
    </dgm:pt>
    <dgm:pt modelId="{B4780F30-CC8E-40D7-B702-10F09CE0EAC3}" type="parTrans" cxnId="{5AF61097-C1EE-4D73-89EA-8855CB0C4508}">
      <dgm:prSet/>
      <dgm:spPr/>
      <dgm:t>
        <a:bodyPr/>
        <a:lstStyle/>
        <a:p>
          <a:endParaRPr lang="en-US"/>
        </a:p>
      </dgm:t>
    </dgm:pt>
    <dgm:pt modelId="{21D759AB-2880-4695-8B52-76BDC8EFBAA9}" type="sibTrans" cxnId="{5AF61097-C1EE-4D73-89EA-8855CB0C4508}">
      <dgm:prSet/>
      <dgm:spPr/>
      <dgm:t>
        <a:bodyPr/>
        <a:lstStyle/>
        <a:p>
          <a:endParaRPr lang="en-US"/>
        </a:p>
      </dgm:t>
    </dgm:pt>
    <dgm:pt modelId="{86ADAA35-6014-48F7-9B49-7AE2BDE1C26F}">
      <dgm:prSet phldrT="[Text]" custT="1"/>
      <dgm:spPr>
        <a:solidFill>
          <a:srgbClr val="FFFF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500" b="1" dirty="0" smtClean="0">
              <a:solidFill>
                <a:srgbClr val="000000"/>
              </a:solidFill>
            </a:rPr>
            <a:t>Gene</a:t>
          </a:r>
          <a:endParaRPr lang="en-US" sz="1500" b="1" dirty="0">
            <a:solidFill>
              <a:srgbClr val="000000"/>
            </a:solidFill>
          </a:endParaRPr>
        </a:p>
      </dgm:t>
    </dgm:pt>
    <dgm:pt modelId="{808CED1A-9ABE-4026-AB9A-C6E247B804E1}" type="parTrans" cxnId="{9C59EE4E-5AF5-4C65-851C-73F6C71C906A}">
      <dgm:prSet/>
      <dgm:spPr/>
      <dgm:t>
        <a:bodyPr/>
        <a:lstStyle/>
        <a:p>
          <a:endParaRPr lang="en-US"/>
        </a:p>
      </dgm:t>
    </dgm:pt>
    <dgm:pt modelId="{6F4EA882-F14C-4E2A-9474-944509D654B3}" type="sibTrans" cxnId="{9C59EE4E-5AF5-4C65-851C-73F6C71C906A}">
      <dgm:prSet/>
      <dgm:spPr/>
      <dgm:t>
        <a:bodyPr/>
        <a:lstStyle/>
        <a:p>
          <a:endParaRPr lang="en-US"/>
        </a:p>
      </dgm:t>
    </dgm:pt>
    <dgm:pt modelId="{D2195D98-2CD4-4EC5-8005-319F209E59D0}" type="pres">
      <dgm:prSet presAssocID="{C1927421-256A-4788-A638-F4BF3419E93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46B584-3607-42B7-9A8B-4EFC762397DA}" type="pres">
      <dgm:prSet presAssocID="{C1927421-256A-4788-A638-F4BF3419E93D}" presName="comp1" presStyleCnt="0"/>
      <dgm:spPr/>
    </dgm:pt>
    <dgm:pt modelId="{5C86EFB7-E952-42E0-84B9-DCA880910741}" type="pres">
      <dgm:prSet presAssocID="{C1927421-256A-4788-A638-F4BF3419E93D}" presName="circle1" presStyleLbl="node1" presStyleIdx="0" presStyleCnt="5"/>
      <dgm:spPr/>
      <dgm:t>
        <a:bodyPr/>
        <a:lstStyle/>
        <a:p>
          <a:endParaRPr lang="en-US"/>
        </a:p>
      </dgm:t>
    </dgm:pt>
    <dgm:pt modelId="{5BA020DB-76FD-414D-B7FF-75E1F1311056}" type="pres">
      <dgm:prSet presAssocID="{C1927421-256A-4788-A638-F4BF3419E93D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A1F08-396E-43EC-9338-A7E380F32A55}" type="pres">
      <dgm:prSet presAssocID="{C1927421-256A-4788-A638-F4BF3419E93D}" presName="comp2" presStyleCnt="0"/>
      <dgm:spPr/>
    </dgm:pt>
    <dgm:pt modelId="{FF9149EB-5194-4972-A1AE-121BD29E2020}" type="pres">
      <dgm:prSet presAssocID="{C1927421-256A-4788-A638-F4BF3419E93D}" presName="circle2" presStyleLbl="node1" presStyleIdx="1" presStyleCnt="5"/>
      <dgm:spPr/>
      <dgm:t>
        <a:bodyPr/>
        <a:lstStyle/>
        <a:p>
          <a:endParaRPr lang="en-US"/>
        </a:p>
      </dgm:t>
    </dgm:pt>
    <dgm:pt modelId="{0EA36604-0245-4236-B476-B32C235D5A89}" type="pres">
      <dgm:prSet presAssocID="{C1927421-256A-4788-A638-F4BF3419E93D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45640-9EC7-46EF-9C59-73F22F3E032A}" type="pres">
      <dgm:prSet presAssocID="{C1927421-256A-4788-A638-F4BF3419E93D}" presName="comp3" presStyleCnt="0"/>
      <dgm:spPr/>
    </dgm:pt>
    <dgm:pt modelId="{9415C57D-B798-4816-8451-95D3DF0A5962}" type="pres">
      <dgm:prSet presAssocID="{C1927421-256A-4788-A638-F4BF3419E93D}" presName="circle3" presStyleLbl="node1" presStyleIdx="2" presStyleCnt="5"/>
      <dgm:spPr/>
      <dgm:t>
        <a:bodyPr/>
        <a:lstStyle/>
        <a:p>
          <a:endParaRPr lang="en-US"/>
        </a:p>
      </dgm:t>
    </dgm:pt>
    <dgm:pt modelId="{DDC02BDE-441C-4053-8909-542B4897683F}" type="pres">
      <dgm:prSet presAssocID="{C1927421-256A-4788-A638-F4BF3419E93D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D8D26-EF4B-4F0B-95A3-B6AA1EF8C478}" type="pres">
      <dgm:prSet presAssocID="{C1927421-256A-4788-A638-F4BF3419E93D}" presName="comp4" presStyleCnt="0"/>
      <dgm:spPr/>
    </dgm:pt>
    <dgm:pt modelId="{CD38F10A-58E6-4D1D-BA33-9A164C0161D1}" type="pres">
      <dgm:prSet presAssocID="{C1927421-256A-4788-A638-F4BF3419E93D}" presName="circle4" presStyleLbl="node1" presStyleIdx="3" presStyleCnt="5"/>
      <dgm:spPr/>
      <dgm:t>
        <a:bodyPr/>
        <a:lstStyle/>
        <a:p>
          <a:endParaRPr lang="en-US"/>
        </a:p>
      </dgm:t>
    </dgm:pt>
    <dgm:pt modelId="{4FD92B87-A238-4989-9BF8-8B55666DDF02}" type="pres">
      <dgm:prSet presAssocID="{C1927421-256A-4788-A638-F4BF3419E93D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1C1B9-C80A-4290-8C1A-1E2C6AF63240}" type="pres">
      <dgm:prSet presAssocID="{C1927421-256A-4788-A638-F4BF3419E93D}" presName="comp5" presStyleCnt="0"/>
      <dgm:spPr/>
    </dgm:pt>
    <dgm:pt modelId="{180F3A01-D145-456E-AF22-BC8E473100DE}" type="pres">
      <dgm:prSet presAssocID="{C1927421-256A-4788-A638-F4BF3419E93D}" presName="circle5" presStyleLbl="node1" presStyleIdx="4" presStyleCnt="5"/>
      <dgm:spPr/>
      <dgm:t>
        <a:bodyPr/>
        <a:lstStyle/>
        <a:p>
          <a:endParaRPr lang="en-US"/>
        </a:p>
      </dgm:t>
    </dgm:pt>
    <dgm:pt modelId="{BCA047F0-6468-4878-B6C0-0812356BAD60}" type="pres">
      <dgm:prSet presAssocID="{C1927421-256A-4788-A638-F4BF3419E93D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59EE4E-5AF5-4C65-851C-73F6C71C906A}" srcId="{C1927421-256A-4788-A638-F4BF3419E93D}" destId="{86ADAA35-6014-48F7-9B49-7AE2BDE1C26F}" srcOrd="4" destOrd="0" parTransId="{808CED1A-9ABE-4026-AB9A-C6E247B804E1}" sibTransId="{6F4EA882-F14C-4E2A-9474-944509D654B3}"/>
    <dgm:cxn modelId="{4686248E-7DDB-4BC3-9735-4998DFEA390C}" type="presOf" srcId="{86ADAA35-6014-48F7-9B49-7AE2BDE1C26F}" destId="{180F3A01-D145-456E-AF22-BC8E473100DE}" srcOrd="0" destOrd="0" presId="urn:microsoft.com/office/officeart/2005/8/layout/venn2"/>
    <dgm:cxn modelId="{B84CB879-D592-4DAB-B159-3E16025B44F9}" srcId="{C1927421-256A-4788-A638-F4BF3419E93D}" destId="{37016FA6-857E-4F12-B508-5110786FB83E}" srcOrd="1" destOrd="0" parTransId="{B186B96F-A08D-4D42-A174-1405781413F0}" sibTransId="{B61E220F-9F7B-4E03-90E9-ECEDEA51FE7C}"/>
    <dgm:cxn modelId="{4570225B-2317-4F15-85E4-FC0FE577BC36}" type="presOf" srcId="{7AEA1A59-7A2A-431E-BD85-621C36EDE6D2}" destId="{DDC02BDE-441C-4053-8909-542B4897683F}" srcOrd="1" destOrd="0" presId="urn:microsoft.com/office/officeart/2005/8/layout/venn2"/>
    <dgm:cxn modelId="{ED53A1D8-E531-437C-9564-9F7BEE7E6AFE}" type="presOf" srcId="{C1927421-256A-4788-A638-F4BF3419E93D}" destId="{D2195D98-2CD4-4EC5-8005-319F209E59D0}" srcOrd="0" destOrd="0" presId="urn:microsoft.com/office/officeart/2005/8/layout/venn2"/>
    <dgm:cxn modelId="{80399777-B604-4CA1-B664-45B8DB33745A}" type="presOf" srcId="{37016FA6-857E-4F12-B508-5110786FB83E}" destId="{0EA36604-0245-4236-B476-B32C235D5A89}" srcOrd="1" destOrd="0" presId="urn:microsoft.com/office/officeart/2005/8/layout/venn2"/>
    <dgm:cxn modelId="{FE757129-A7B8-4D75-82D3-E097DDEFD85C}" srcId="{C1927421-256A-4788-A638-F4BF3419E93D}" destId="{7F52CFC5-735B-44F1-8B0F-0BF3CA644C98}" srcOrd="0" destOrd="0" parTransId="{8DE0D2DA-8838-44DC-978D-EA1C3C8E3FB9}" sibTransId="{E387DA46-0B19-4C25-A1CF-246D902B7A0E}"/>
    <dgm:cxn modelId="{8CD225C6-A643-4ED8-83F1-3102DD7246AA}" type="presOf" srcId="{FF4DE83A-9DBB-464F-9457-6FE906A69CE4}" destId="{CD38F10A-58E6-4D1D-BA33-9A164C0161D1}" srcOrd="0" destOrd="0" presId="urn:microsoft.com/office/officeart/2005/8/layout/venn2"/>
    <dgm:cxn modelId="{7D85843D-9590-45D8-AA0C-FFD26C535112}" srcId="{C1927421-256A-4788-A638-F4BF3419E93D}" destId="{7AEA1A59-7A2A-431E-BD85-621C36EDE6D2}" srcOrd="2" destOrd="0" parTransId="{081BC444-2F47-47E3-B2E3-13DB9343C91C}" sibTransId="{34F333C2-8077-484B-B168-CD81FADF39D0}"/>
    <dgm:cxn modelId="{2987431A-E9AA-4313-91A6-6CAB97B044B1}" type="presOf" srcId="{37016FA6-857E-4F12-B508-5110786FB83E}" destId="{FF9149EB-5194-4972-A1AE-121BD29E2020}" srcOrd="0" destOrd="0" presId="urn:microsoft.com/office/officeart/2005/8/layout/venn2"/>
    <dgm:cxn modelId="{EC35BEB9-0149-4859-9ED8-1D53FEAE5BF8}" type="presOf" srcId="{7F52CFC5-735B-44F1-8B0F-0BF3CA644C98}" destId="{5BA020DB-76FD-414D-B7FF-75E1F1311056}" srcOrd="1" destOrd="0" presId="urn:microsoft.com/office/officeart/2005/8/layout/venn2"/>
    <dgm:cxn modelId="{DA4DC6DF-F633-4011-B87E-445C6B138D86}" type="presOf" srcId="{7F52CFC5-735B-44F1-8B0F-0BF3CA644C98}" destId="{5C86EFB7-E952-42E0-84B9-DCA880910741}" srcOrd="0" destOrd="0" presId="urn:microsoft.com/office/officeart/2005/8/layout/venn2"/>
    <dgm:cxn modelId="{D61EDF2F-2F1B-47F4-8C81-EA1901DC6AE5}" type="presOf" srcId="{86ADAA35-6014-48F7-9B49-7AE2BDE1C26F}" destId="{BCA047F0-6468-4878-B6C0-0812356BAD60}" srcOrd="1" destOrd="0" presId="urn:microsoft.com/office/officeart/2005/8/layout/venn2"/>
    <dgm:cxn modelId="{1C06846C-E216-43DB-AB9D-FDB8B7FEAD43}" type="presOf" srcId="{7AEA1A59-7A2A-431E-BD85-621C36EDE6D2}" destId="{9415C57D-B798-4816-8451-95D3DF0A5962}" srcOrd="0" destOrd="0" presId="urn:microsoft.com/office/officeart/2005/8/layout/venn2"/>
    <dgm:cxn modelId="{8BE141A3-E25F-45EE-9295-C297ACB21557}" type="presOf" srcId="{FF4DE83A-9DBB-464F-9457-6FE906A69CE4}" destId="{4FD92B87-A238-4989-9BF8-8B55666DDF02}" srcOrd="1" destOrd="0" presId="urn:microsoft.com/office/officeart/2005/8/layout/venn2"/>
    <dgm:cxn modelId="{5AF61097-C1EE-4D73-89EA-8855CB0C4508}" srcId="{C1927421-256A-4788-A638-F4BF3419E93D}" destId="{FF4DE83A-9DBB-464F-9457-6FE906A69CE4}" srcOrd="3" destOrd="0" parTransId="{B4780F30-CC8E-40D7-B702-10F09CE0EAC3}" sibTransId="{21D759AB-2880-4695-8B52-76BDC8EFBAA9}"/>
    <dgm:cxn modelId="{00BF2EEC-02FE-47D7-822A-B72441D4D101}" type="presParOf" srcId="{D2195D98-2CD4-4EC5-8005-319F209E59D0}" destId="{0746B584-3607-42B7-9A8B-4EFC762397DA}" srcOrd="0" destOrd="0" presId="urn:microsoft.com/office/officeart/2005/8/layout/venn2"/>
    <dgm:cxn modelId="{F7632B0F-8471-41CA-BFE4-140F374D6D90}" type="presParOf" srcId="{0746B584-3607-42B7-9A8B-4EFC762397DA}" destId="{5C86EFB7-E952-42E0-84B9-DCA880910741}" srcOrd="0" destOrd="0" presId="urn:microsoft.com/office/officeart/2005/8/layout/venn2"/>
    <dgm:cxn modelId="{88814CB5-9F01-437C-B922-FBEAA5322564}" type="presParOf" srcId="{0746B584-3607-42B7-9A8B-4EFC762397DA}" destId="{5BA020DB-76FD-414D-B7FF-75E1F1311056}" srcOrd="1" destOrd="0" presId="urn:microsoft.com/office/officeart/2005/8/layout/venn2"/>
    <dgm:cxn modelId="{C65B80E4-5D81-4B40-A795-28632CE21E65}" type="presParOf" srcId="{D2195D98-2CD4-4EC5-8005-319F209E59D0}" destId="{1F4A1F08-396E-43EC-9338-A7E380F32A55}" srcOrd="1" destOrd="0" presId="urn:microsoft.com/office/officeart/2005/8/layout/venn2"/>
    <dgm:cxn modelId="{58158374-0F63-4EB9-BC44-CDD011291213}" type="presParOf" srcId="{1F4A1F08-396E-43EC-9338-A7E380F32A55}" destId="{FF9149EB-5194-4972-A1AE-121BD29E2020}" srcOrd="0" destOrd="0" presId="urn:microsoft.com/office/officeart/2005/8/layout/venn2"/>
    <dgm:cxn modelId="{B4FD3F03-BA4D-4C11-81AD-AD267414D83A}" type="presParOf" srcId="{1F4A1F08-396E-43EC-9338-A7E380F32A55}" destId="{0EA36604-0245-4236-B476-B32C235D5A89}" srcOrd="1" destOrd="0" presId="urn:microsoft.com/office/officeart/2005/8/layout/venn2"/>
    <dgm:cxn modelId="{56B3E06F-FF31-4186-9155-C149F8CCD63A}" type="presParOf" srcId="{D2195D98-2CD4-4EC5-8005-319F209E59D0}" destId="{E7E45640-9EC7-46EF-9C59-73F22F3E032A}" srcOrd="2" destOrd="0" presId="urn:microsoft.com/office/officeart/2005/8/layout/venn2"/>
    <dgm:cxn modelId="{A82CAEAE-8214-4C8B-B493-88275BF1D894}" type="presParOf" srcId="{E7E45640-9EC7-46EF-9C59-73F22F3E032A}" destId="{9415C57D-B798-4816-8451-95D3DF0A5962}" srcOrd="0" destOrd="0" presId="urn:microsoft.com/office/officeart/2005/8/layout/venn2"/>
    <dgm:cxn modelId="{3159DA27-DF37-4F3D-87CC-B855016038B4}" type="presParOf" srcId="{E7E45640-9EC7-46EF-9C59-73F22F3E032A}" destId="{DDC02BDE-441C-4053-8909-542B4897683F}" srcOrd="1" destOrd="0" presId="urn:microsoft.com/office/officeart/2005/8/layout/venn2"/>
    <dgm:cxn modelId="{B828D879-C6F6-46B1-9E36-63E71200F0D0}" type="presParOf" srcId="{D2195D98-2CD4-4EC5-8005-319F209E59D0}" destId="{600D8D26-EF4B-4F0B-95A3-B6AA1EF8C478}" srcOrd="3" destOrd="0" presId="urn:microsoft.com/office/officeart/2005/8/layout/venn2"/>
    <dgm:cxn modelId="{E2A285A7-1557-44C2-A722-A2423EE2A4A3}" type="presParOf" srcId="{600D8D26-EF4B-4F0B-95A3-B6AA1EF8C478}" destId="{CD38F10A-58E6-4D1D-BA33-9A164C0161D1}" srcOrd="0" destOrd="0" presId="urn:microsoft.com/office/officeart/2005/8/layout/venn2"/>
    <dgm:cxn modelId="{735CE305-7012-4C42-BA31-2CAB8D0E06B1}" type="presParOf" srcId="{600D8D26-EF4B-4F0B-95A3-B6AA1EF8C478}" destId="{4FD92B87-A238-4989-9BF8-8B55666DDF02}" srcOrd="1" destOrd="0" presId="urn:microsoft.com/office/officeart/2005/8/layout/venn2"/>
    <dgm:cxn modelId="{E888AA3E-2172-4AB8-98BB-69ADE0798549}" type="presParOf" srcId="{D2195D98-2CD4-4EC5-8005-319F209E59D0}" destId="{2431C1B9-C80A-4290-8C1A-1E2C6AF63240}" srcOrd="4" destOrd="0" presId="urn:microsoft.com/office/officeart/2005/8/layout/venn2"/>
    <dgm:cxn modelId="{985EB3C5-4C3C-4A58-A9BA-FD5F908DE6E3}" type="presParOf" srcId="{2431C1B9-C80A-4290-8C1A-1E2C6AF63240}" destId="{180F3A01-D145-456E-AF22-BC8E473100DE}" srcOrd="0" destOrd="0" presId="urn:microsoft.com/office/officeart/2005/8/layout/venn2"/>
    <dgm:cxn modelId="{D2DAA3C0-F133-4BF0-9CDE-2ED87052BA13}" type="presParOf" srcId="{2431C1B9-C80A-4290-8C1A-1E2C6AF63240}" destId="{BCA047F0-6468-4878-B6C0-0812356BAD6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EFFBB-7DB0-4F33-B0C1-C97FEA1DF5B0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7A9F1-A2BE-4DDD-AE57-4DA8CE0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21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73E42E-7342-4EC4-8FDC-582F62FA23D0}" type="datetimeFigureOut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0BBBA80-8B82-471A-B3A6-70C674553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0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4B8DC-1B9E-42E3-BB4D-2AF131C1C6A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08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472A4-9374-43B8-8D3F-9D6B48E4E6A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29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57F864-8D84-4CF8-A255-90B6DEC9677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61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1E042E-4641-4188-B0C3-AFD162EEC1D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85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5C9142-76CE-4351-9153-AB08F195B1F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63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58F294-D6DF-494B-8DAF-E4808F235AD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92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BBA80-8B82-471A-B3A6-70C67455374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80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80A8C-E37B-4794-8A8F-907B9FEE9C1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1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ADC98A-4409-42C2-9D7B-FD214DBA649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14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BBA80-8B82-471A-B3A6-70C67455374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05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5919E-3BAF-46F2-8F6C-1B365EC5692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9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79E0F2-408B-479D-9C18-9FB1E3EE734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35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057D7-28AA-49AB-A4E7-9EC791BD3F3E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48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60F26D-0C28-43E2-A5DB-F034B85E2B2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12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16DF3F-1FDE-43B9-8BB4-7C525B14DA7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88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Transition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44A867-9E71-499C-A0B3-F6F9944A2A5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61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B7DCBD-A983-4148-8D2C-5B9E60E9F6E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92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F5A2E-9223-421E-AF22-35AE7C44879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56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25775F-C9A2-4E5F-B17F-F48837FDCAE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31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8AC608-C337-409B-B858-257566C2FB1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55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4AB36-D908-48F8-B8C9-FACA10BD9FE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387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DA3BB-4A66-49A5-83C6-95D7F7873A3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6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1F26C5-6149-4039-9EE0-5E53B6E9E7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06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BBA80-8B82-471A-B3A6-70C67455374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85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9D68DF-F268-4A58-AFB5-1A8AFBB29A0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3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844D06-6D3E-46B4-B2CB-9628E4B0380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6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715FA-D6A5-4A08-BF97-07012BC71AD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33753-F326-4710-8334-5015132762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8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12C99-E040-482C-8611-5890222CE8C6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68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7178D-6B6B-45E9-8152-21AC7624063C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01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DAA730-4E22-42EB-BF2A-414B6E109EA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0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val="336699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614CE72-8949-43EC-9974-A31D22B06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96850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860A5-58B1-4819-A5DC-9FD28C961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88710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B4979-24D2-40F4-BD38-ABDD3A572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20533"/>
      </p:ext>
    </p:extLst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7F911-945F-46E7-817E-7F5286AE4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10010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D88BC-9D40-4395-B160-FBA169AA5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16470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1D2F-CC35-4E41-A4D9-24582202B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17222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010F9-6B5F-470D-A761-7E90BDCA4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8889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27F6-F070-44BC-A10A-D0B3EA66F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63643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17456-F5AD-4B0E-8650-428C98AFD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618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0F48A-9F32-4B22-9F43-09101F086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4362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AB1EC-6AEE-448D-B08F-4A068D269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44526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8FBE8-6D52-42A5-997B-68B6EBD68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05696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fld id="{5A954EDA-BADE-49D1-B100-D51AE8D96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ransition spd="slow"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12394" algn="l" defTabSz="915001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824789" algn="l" defTabSz="915001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237183" algn="l" defTabSz="915001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649578" algn="l" defTabSz="915001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ehz7tCxjSE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learn.genetics.utah.edu/content/chromosomes/intro/" TargetMode="Externa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genome.org/landing_dgg.s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earn.genetics.utah.edu/content/molecules/gene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jams.scholastic.com/studyjams/jams/science/human-body/heredity.ht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990600"/>
            <a:ext cx="6249988" cy="1881188"/>
          </a:xfrm>
        </p:spPr>
        <p:txBody>
          <a:bodyPr/>
          <a:lstStyle/>
          <a:p>
            <a:pPr algn="ctr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Look at photos on the following slides of famous family members.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3733800"/>
            <a:ext cx="6251575" cy="2286000"/>
          </a:xfrm>
          <a:prstGeom prst="rect">
            <a:avLst/>
          </a:prstGeom>
          <a:noFill/>
          <a:ln>
            <a:noFill/>
          </a:ln>
          <a:extLst/>
        </p:spPr>
        <p:txBody>
          <a:bodyPr lIns="91436" tIns="45718" rIns="91436" bIns="4571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5pPr>
            <a:lvl6pPr marL="412394" algn="l" defTabSz="915001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6pPr>
            <a:lvl7pPr marL="824789" algn="l" defTabSz="915001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7pPr>
            <a:lvl8pPr marL="1237183" algn="l" defTabSz="915001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8pPr>
            <a:lvl9pPr marL="1649578" algn="l" defTabSz="915001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Identify similar characteristics between the children and the parents. </a:t>
            </a:r>
            <a:endParaRPr lang="en-US" sz="44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752600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DNA stands for…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14339" name="Group 10"/>
          <p:cNvGrpSpPr>
            <a:grpSpLocks/>
          </p:cNvGrpSpPr>
          <p:nvPr/>
        </p:nvGrpSpPr>
        <p:grpSpPr bwMode="auto">
          <a:xfrm>
            <a:off x="2971800" y="2847975"/>
            <a:ext cx="2692400" cy="3500438"/>
            <a:chOff x="5985771" y="3009987"/>
            <a:chExt cx="2691925" cy="3501290"/>
          </a:xfrm>
        </p:grpSpPr>
        <p:pic>
          <p:nvPicPr>
            <p:cNvPr id="1434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5771" y="4100136"/>
              <a:ext cx="2573750" cy="241114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3"/>
            <p:cNvSpPr txBox="1">
              <a:spLocks noChangeArrowheads="1"/>
            </p:cNvSpPr>
            <p:nvPr/>
          </p:nvSpPr>
          <p:spPr bwMode="auto">
            <a:xfrm>
              <a:off x="5985771" y="3009987"/>
              <a:ext cx="2691925" cy="9543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800" b="1" kern="0" dirty="0" smtClean="0">
                  <a:solidFill>
                    <a:srgbClr val="FFFFFF"/>
                  </a:solidFill>
                  <a:latin typeface="Andalus" pitchFamily="18" charset="-78"/>
                  <a:cs typeface="Andalus" pitchFamily="18" charset="-78"/>
                </a:rPr>
                <a:t>Genetic Material: DNA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7273007" y="3896028"/>
              <a:ext cx="17459" cy="1167097"/>
            </a:xfrm>
            <a:prstGeom prst="straightConnector1">
              <a:avLst/>
            </a:prstGeom>
            <a:noFill/>
            <a:ln w="114300" cap="flat" cmpd="sng" algn="ctr">
              <a:solidFill>
                <a:srgbClr val="FFFFFF"/>
              </a:solidFill>
              <a:prstDash val="solid"/>
              <a:tailEnd type="triangle"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</p:cxnSp>
      </p:grpSp>
      <p:sp>
        <p:nvSpPr>
          <p:cNvPr id="3" name="Rectangle 2"/>
          <p:cNvSpPr/>
          <p:nvPr/>
        </p:nvSpPr>
        <p:spPr>
          <a:xfrm>
            <a:off x="962025" y="1524000"/>
            <a:ext cx="74676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kern="0" dirty="0" err="1">
                <a:solidFill>
                  <a:srgbClr val="FFFFFF"/>
                </a:solidFill>
                <a:latin typeface="Andalus" pitchFamily="18" charset="-78"/>
                <a:cs typeface="Andalus" pitchFamily="18" charset="-78"/>
              </a:rPr>
              <a:t>D</a:t>
            </a:r>
            <a:r>
              <a:rPr lang="en-US" sz="4800" b="1" kern="0" dirty="0" err="1">
                <a:solidFill>
                  <a:srgbClr val="FFFFFF"/>
                </a:solidFill>
                <a:latin typeface="Andalus" pitchFamily="18" charset="-78"/>
                <a:cs typeface="Andalus" pitchFamily="18" charset="-78"/>
              </a:rPr>
              <a:t>eoxyribo</a:t>
            </a:r>
            <a:r>
              <a:rPr lang="en-US" sz="8000" b="1" kern="0" dirty="0" err="1">
                <a:solidFill>
                  <a:srgbClr val="FFFFFF"/>
                </a:solidFill>
                <a:latin typeface="Andalus" pitchFamily="18" charset="-78"/>
                <a:cs typeface="Andalus" pitchFamily="18" charset="-78"/>
              </a:rPr>
              <a:t>N</a:t>
            </a:r>
            <a:r>
              <a:rPr lang="en-US" sz="4800" b="1" kern="0" dirty="0" err="1">
                <a:solidFill>
                  <a:srgbClr val="FFFFFF"/>
                </a:solidFill>
                <a:latin typeface="Andalus" pitchFamily="18" charset="-78"/>
                <a:cs typeface="Andalus" pitchFamily="18" charset="-78"/>
              </a:rPr>
              <a:t>ucleic</a:t>
            </a:r>
            <a:r>
              <a:rPr lang="en-US" sz="4800" b="1" kern="0" dirty="0">
                <a:solidFill>
                  <a:srgbClr val="FFFFFF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8000" b="1" kern="0" dirty="0">
                <a:solidFill>
                  <a:srgbClr val="FFFFFF"/>
                </a:solidFill>
                <a:latin typeface="Andalus" pitchFamily="18" charset="-78"/>
                <a:cs typeface="Andalus" pitchFamily="18" charset="-78"/>
              </a:rPr>
              <a:t>A</a:t>
            </a:r>
            <a:r>
              <a:rPr lang="en-US" sz="4800" b="1" kern="0" dirty="0">
                <a:solidFill>
                  <a:srgbClr val="FFFFFF"/>
                </a:solidFill>
                <a:latin typeface="Andalus" pitchFamily="18" charset="-78"/>
                <a:cs typeface="Andalus" pitchFamily="18" charset="-78"/>
              </a:rPr>
              <a:t>cid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" y="377825"/>
            <a:ext cx="4559300" cy="58674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altLang="en-US" sz="4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DNA is often referred to as a blueprint because it contains the instructions needed for an organism to grow, maintain itself, and reproduce. </a:t>
            </a:r>
          </a:p>
        </p:txBody>
      </p:sp>
      <p:pic>
        <p:nvPicPr>
          <p:cNvPr id="15363" name="Picture 2" descr="http://1.bp.blogspot.com/_pOvlf2rEzP0/TMcuK2FYZJI/AAAAAAAAABY/WmaICkZbzT0/s1600/shutterstock_615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533400"/>
            <a:ext cx="4076700" cy="5707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382000" cy="2286000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Genetic material (DNA) makes you an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individual with a unique combination of characteristics. These characteristics are also known as Traits.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43613" y="3162300"/>
            <a:ext cx="2692400" cy="3148013"/>
            <a:chOff x="5985771" y="3362980"/>
            <a:chExt cx="2691925" cy="3148297"/>
          </a:xfrm>
        </p:grpSpPr>
        <p:pic>
          <p:nvPicPr>
            <p:cNvPr id="16389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5771" y="4100136"/>
              <a:ext cx="2573750" cy="241114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3"/>
            <p:cNvSpPr txBox="1">
              <a:spLocks noChangeArrowheads="1"/>
            </p:cNvSpPr>
            <p:nvPr/>
          </p:nvSpPr>
          <p:spPr bwMode="auto">
            <a:xfrm>
              <a:off x="5985771" y="3362980"/>
              <a:ext cx="2691925" cy="52392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800" b="1" kern="0" dirty="0" smtClean="0">
                  <a:solidFill>
                    <a:srgbClr val="FFFFFF"/>
                  </a:solidFill>
                  <a:latin typeface="Andalus" pitchFamily="18" charset="-78"/>
                  <a:cs typeface="Andalus" pitchFamily="18" charset="-78"/>
                </a:rPr>
                <a:t>Genetic Material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7273006" y="3886902"/>
              <a:ext cx="17460" cy="1176444"/>
            </a:xfrm>
            <a:prstGeom prst="straightConnector1">
              <a:avLst/>
            </a:prstGeom>
            <a:noFill/>
            <a:ln w="114300" cap="flat" cmpd="sng" algn="ctr">
              <a:solidFill>
                <a:srgbClr val="FFFFFF"/>
              </a:solidFill>
              <a:prstDash val="solid"/>
              <a:tailEnd type="triangle"/>
            </a:ln>
            <a:effectLst>
              <a:outerShdw blurRad="50800" dist="50800" dir="5400000" algn="ctr" rotWithShape="0">
                <a:schemeClr val="bg1">
                  <a:lumMod val="75000"/>
                </a:schemeClr>
              </a:outerShdw>
            </a:effectLst>
          </p:spPr>
        </p:cxn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1225550" y="3581400"/>
            <a:ext cx="4343400" cy="2286000"/>
          </a:xfrm>
          <a:prstGeom prst="rect">
            <a:avLst/>
          </a:prstGeom>
          <a:noFill/>
          <a:ln>
            <a:noFill/>
          </a:ln>
          <a:extLst/>
        </p:spPr>
        <p:txBody>
          <a:bodyPr lIns="91436" tIns="45718" rIns="91436" bIns="4571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5pPr>
            <a:lvl6pPr marL="412394" algn="l" defTabSz="915001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6pPr>
            <a:lvl7pPr marL="824789" algn="l" defTabSz="915001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7pPr>
            <a:lvl8pPr marL="1237183" algn="l" defTabSz="915001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8pPr>
            <a:lvl9pPr marL="1649578" algn="l" defTabSz="915001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Turn to a seat partner and describe a few Traits that make you different from others.</a:t>
            </a:r>
            <a:endParaRPr lang="en-US" sz="3600" b="1" u="sng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sodahead.com/polls/002524155/5522963907_ear0717l_x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6096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5972175" cy="914400"/>
          </a:xfrm>
        </p:spPr>
        <p:txBody>
          <a:bodyPr/>
          <a:lstStyle/>
          <a:p>
            <a:pPr algn="ctr">
              <a:defRPr/>
            </a:pPr>
            <a:r>
              <a:rPr lang="en-US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Inherited  Traits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r>
              <a:rPr lang="en-US" altLang="en-US" sz="3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Many of your traits may resemble those your parents have, including your hair color, eye color, and blood type. These characteristics are called inherited traits.</a:t>
            </a:r>
          </a:p>
          <a:p>
            <a:r>
              <a:rPr lang="en-US" altLang="en-US" sz="3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Some traits are acquired, not inherited. Which means the trait is developed during your life.</a:t>
            </a:r>
          </a:p>
          <a:p>
            <a:r>
              <a:rPr lang="en-US" altLang="en-US" sz="3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Some traits are both inherited and acquired. For example, skin color has both an inherited component and an environmental one.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972175" cy="1143000"/>
          </a:xfrm>
        </p:spPr>
        <p:txBody>
          <a:bodyPr/>
          <a:lstStyle/>
          <a:p>
            <a:pPr algn="ctr">
              <a:defRPr/>
            </a:pPr>
            <a:r>
              <a:rPr lang="en-US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Inherited  Traits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883025" cy="4230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1.wp.com/dadandburied.com/wp-content/uploads/2013/07/inherited-traits-ec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10600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5972175" cy="1219200"/>
          </a:xfrm>
        </p:spPr>
        <p:txBody>
          <a:bodyPr/>
          <a:lstStyle/>
          <a:p>
            <a:pPr algn="ctr"/>
            <a:r>
              <a:rPr lang="en-US" altLang="en-US" sz="6600" b="1" u="sng" smtClean="0">
                <a:latin typeface="Andalus" pitchFamily="18" charset="-78"/>
                <a:cs typeface="Andalus" pitchFamily="18" charset="-78"/>
              </a:rPr>
              <a:t>Inherited  Traits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756525" cy="4724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35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If a mother works out as a body builder for many years, will her offspring inherit strong muscles? Why or Why Not?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35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If a father speaks several languages fluently, will his children be able to understand what he is saying in different languages? Why or Why Not?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828800" y="838200"/>
            <a:ext cx="5972175" cy="1219200"/>
          </a:xfrm>
        </p:spPr>
        <p:txBody>
          <a:bodyPr/>
          <a:lstStyle/>
          <a:p>
            <a:pPr algn="ctr">
              <a:defRPr/>
            </a:pPr>
            <a:r>
              <a:rPr lang="en-US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Inherited  Traits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7756525" cy="3048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Turn to a seat partner and share a trait that you inherited and a trait that you may have just acquired.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467600" cy="1371600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You inherit traits through sexual reproduction. </a:t>
            </a:r>
            <a:endParaRPr lang="en-US" sz="3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0313" y="2362200"/>
            <a:ext cx="7543800" cy="4186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800" b="1" kern="0" dirty="0">
                <a:solidFill>
                  <a:srgbClr val="FFFFFF"/>
                </a:solidFill>
                <a:latin typeface="Andalus" pitchFamily="18" charset="-78"/>
                <a:ea typeface="+mj-ea"/>
                <a:cs typeface="Andalus" pitchFamily="18" charset="-78"/>
              </a:rPr>
              <a:t>During sexual reproduction, a cell containing genetic material (DNA) from the mother and a cell containing genetic material (DNA)  from the father combine  into a completely new cell, which becomes the offspring.</a:t>
            </a:r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1.files.biography.com/image/upload/c_fill,dpr_1.0,g_face,h_300,q_80,w_300/MTE4MDAzNDEwNzQzMTY2ND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08200"/>
            <a:ext cx="28575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4" descr="http://ia.media-imdb.com/images/M/MV5BMTk0OTk4OTU5OV5BMl5BanBnXkFtZTcwMjI4MzU1Mw@@._V1_SX640_SY72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59013"/>
            <a:ext cx="2362200" cy="298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6" descr="http://content9.flixster.com/rtactor/42/17/42171_p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457200"/>
            <a:ext cx="2667000" cy="238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581400"/>
            <a:ext cx="2363788" cy="266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76300" y="533400"/>
            <a:ext cx="7848600" cy="2819400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Inherited traits are controlled by the structures, materials, and processes you learned about in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the previous unit.</a:t>
            </a:r>
            <a:endParaRPr lang="en-US" sz="4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3657600"/>
            <a:ext cx="70104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kern="0" dirty="0">
                <a:solidFill>
                  <a:srgbClr val="FFFFFF"/>
                </a:solidFill>
                <a:latin typeface="Andalus" pitchFamily="18" charset="-78"/>
                <a:ea typeface="+mj-ea"/>
                <a:cs typeface="Andalus" pitchFamily="18" charset="-78"/>
              </a:rPr>
              <a:t>Which structures and processes of the cell do you think are responsible for the inheritance of traits?</a:t>
            </a:r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696200" cy="2590800"/>
          </a:xfrm>
        </p:spPr>
        <p:txBody>
          <a:bodyPr/>
          <a:lstStyle/>
          <a:p>
            <a:pPr algn="ctr"/>
            <a:r>
              <a:rPr lang="en-US" altLang="en-US" sz="4000" b="1" dirty="0" err="1" smtClean="0">
                <a:latin typeface="Andalus" pitchFamily="18" charset="-78"/>
                <a:cs typeface="Andalus" pitchFamily="18" charset="-78"/>
              </a:rPr>
              <a:t>Gregor</a:t>
            </a:r>
            <a:r>
              <a:rPr lang="en-US" altLang="en-US" sz="4000" b="1" dirty="0" smtClean="0">
                <a:latin typeface="Andalus" pitchFamily="18" charset="-78"/>
                <a:cs typeface="Andalus" pitchFamily="18" charset="-78"/>
              </a:rPr>
              <a:t> Mendel</a:t>
            </a:r>
            <a:r>
              <a:rPr lang="en-US" altLang="en-US" sz="4000" dirty="0" smtClean="0">
                <a:latin typeface="Andalus" pitchFamily="18" charset="-78"/>
                <a:cs typeface="Andalus" pitchFamily="18" charset="-78"/>
              </a:rPr>
              <a:t> discovered that there are </a:t>
            </a:r>
            <a:r>
              <a:rPr lang="en-US" altLang="en-US" sz="4000" b="1" dirty="0" smtClean="0">
                <a:latin typeface="Andalus" pitchFamily="18" charset="-78"/>
                <a:cs typeface="Andalus" pitchFamily="18" charset="-78"/>
              </a:rPr>
              <a:t>patterns</a:t>
            </a:r>
            <a:r>
              <a:rPr lang="en-US" altLang="en-US" sz="4000" dirty="0" smtClean="0">
                <a:latin typeface="Andalus" pitchFamily="18" charset="-78"/>
                <a:cs typeface="Andalus" pitchFamily="18" charset="-78"/>
              </a:rPr>
              <a:t> to </a:t>
            </a:r>
            <a:r>
              <a:rPr lang="en-US" altLang="en-US" sz="4000" b="1" dirty="0" smtClean="0">
                <a:latin typeface="Andalus" pitchFamily="18" charset="-78"/>
                <a:cs typeface="Andalus" pitchFamily="18" charset="-78"/>
              </a:rPr>
              <a:t>inheritance</a:t>
            </a:r>
            <a:r>
              <a:rPr lang="en-US" altLang="en-US" sz="4000" dirty="0" smtClean="0">
                <a:latin typeface="Andalus" pitchFamily="18" charset="-78"/>
                <a:cs typeface="Andalus" pitchFamily="18" charset="-78"/>
              </a:rPr>
              <a:t>.  He did this by studying pea plants while living at a monastery.  </a:t>
            </a:r>
          </a:p>
        </p:txBody>
      </p:sp>
      <p:pic>
        <p:nvPicPr>
          <p:cNvPr id="26627" name="Picture 2" descr="http://www.rhnet.org/webpages/burgerscience7/imageGallery/Mendel_and_pea_plants_fina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39" y="3352800"/>
            <a:ext cx="3886200" cy="308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7162800" cy="5486400"/>
          </a:xfrm>
        </p:spPr>
        <p:txBody>
          <a:bodyPr/>
          <a:lstStyle/>
          <a:p>
            <a:pPr algn="ctr"/>
            <a:r>
              <a:rPr lang="en-US" altLang="en-US" sz="6000" smtClean="0">
                <a:latin typeface="Andalus" pitchFamily="18" charset="-78"/>
                <a:cs typeface="Andalus" pitchFamily="18" charset="-78"/>
              </a:rPr>
              <a:t>Through Mendel’s discoveries, we found out that inherited </a:t>
            </a:r>
            <a:r>
              <a:rPr lang="en-US" altLang="en-US" sz="6000" b="1" smtClean="0">
                <a:latin typeface="Andalus" pitchFamily="18" charset="-78"/>
                <a:cs typeface="Andalus" pitchFamily="18" charset="-78"/>
              </a:rPr>
              <a:t>traits</a:t>
            </a:r>
            <a:r>
              <a:rPr lang="en-US" altLang="en-US" sz="6000" smtClean="0">
                <a:latin typeface="Andalus" pitchFamily="18" charset="-78"/>
                <a:cs typeface="Andalus" pitchFamily="18" charset="-78"/>
              </a:rPr>
              <a:t> (characteristics) are determined by </a:t>
            </a:r>
            <a:r>
              <a:rPr lang="en-US" altLang="en-US" sz="6000" b="1" smtClean="0">
                <a:latin typeface="Andalus" pitchFamily="18" charset="-78"/>
                <a:cs typeface="Andalus" pitchFamily="18" charset="-78"/>
              </a:rPr>
              <a:t>genes</a:t>
            </a:r>
            <a:r>
              <a:rPr lang="en-US" altLang="en-US" sz="6000" smtClean="0">
                <a:latin typeface="Andalus" pitchFamily="18" charset="-78"/>
                <a:cs typeface="Andalus" pitchFamily="18" charset="-78"/>
              </a:rPr>
              <a:t>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8153400" cy="3200400"/>
          </a:xfrm>
        </p:spPr>
        <p:txBody>
          <a:bodyPr/>
          <a:lstStyle/>
          <a:p>
            <a:pPr algn="ctr"/>
            <a:r>
              <a:rPr lang="en-US" sz="7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Overview of Mendel’s Experiment</a:t>
            </a:r>
            <a:endParaRPr lang="en-US" sz="7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5431" y="50292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www.youtube.com/watch?v=Mehz7tCxjSE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0184414"/>
      </p:ext>
    </p:extLst>
  </p:cSld>
  <p:clrMapOvr>
    <a:masterClrMapping/>
  </p:clrMapOvr>
  <p:transition spd="slow"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8229600" cy="5486400"/>
          </a:xfrm>
        </p:spPr>
        <p:txBody>
          <a:bodyPr/>
          <a:lstStyle/>
          <a:p>
            <a:pPr algn="ctr">
              <a:defRPr/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Genes, Chromosomes, Heredity, and DNA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hat’s the difference?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biotechnologyonline.gov.au/images/contentpages/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5410200" cy="4308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457200"/>
            <a:ext cx="70866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kern="0" dirty="0">
                <a:solidFill>
                  <a:srgbClr val="FFFFFF"/>
                </a:solidFill>
                <a:latin typeface="Andalus" pitchFamily="18" charset="-78"/>
                <a:ea typeface="+mj-ea"/>
                <a:cs typeface="Andalus" pitchFamily="18" charset="-78"/>
              </a:rPr>
              <a:t>Let’s Look Deeper…</a:t>
            </a:r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460500"/>
            <a:ext cx="45339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533400"/>
            <a:ext cx="545465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668338"/>
            <a:ext cx="6718300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463"/>
            <a:ext cx="75438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50838"/>
            <a:ext cx="8766175" cy="634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50988" y="2446338"/>
            <a:ext cx="6303962" cy="3048000"/>
            <a:chOff x="1551633" y="2446774"/>
            <a:chExt cx="6302831" cy="3046988"/>
          </a:xfrm>
        </p:grpSpPr>
        <p:sp>
          <p:nvSpPr>
            <p:cNvPr id="30732" name="TextBox 1"/>
            <p:cNvSpPr txBox="1">
              <a:spLocks noChangeArrowheads="1"/>
            </p:cNvSpPr>
            <p:nvPr/>
          </p:nvSpPr>
          <p:spPr bwMode="auto">
            <a:xfrm>
              <a:off x="1551633" y="2446774"/>
              <a:ext cx="6019800" cy="3046988"/>
            </a:xfrm>
            <a:prstGeom prst="rect">
              <a:avLst/>
            </a:prstGeom>
            <a:solidFill>
              <a:srgbClr val="FFFFFF">
                <a:alpha val="96861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4800" b="1">
                  <a:effectLst/>
                  <a:latin typeface="Berlin Sans FB Demi" pitchFamily="34" charset="0"/>
                </a:rPr>
                <a:t>Heredity is the passing of Genes from parents to offspring.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6914833" y="3676678"/>
              <a:ext cx="939631" cy="0"/>
            </a:xfrm>
            <a:prstGeom prst="straightConnector1">
              <a:avLst/>
            </a:prstGeom>
            <a:solidFill>
              <a:schemeClr val="accent1"/>
            </a:solidFill>
            <a:ln w="1270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50800" dir="5400000" algn="ctr" rotWithShape="0">
                <a:schemeClr val="tx1"/>
              </a:outerShdw>
            </a:effectLst>
          </p:spPr>
        </p:cxnSp>
      </p:grpSp>
      <p:sp>
        <p:nvSpPr>
          <p:cNvPr id="11" name="Rectangle 10"/>
          <p:cNvSpPr/>
          <p:nvPr/>
        </p:nvSpPr>
        <p:spPr>
          <a:xfrm>
            <a:off x="0" y="19050"/>
            <a:ext cx="456088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0000"/>
                </a:solidFill>
                <a:effectLst/>
                <a:latin typeface="Arial"/>
                <a:ea typeface="+mj-ea"/>
                <a:cs typeface="+mj-cs"/>
              </a:rPr>
              <a:t>A Eukaryotic cell has a Nucleus that contains genetic material.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53000" y="38100"/>
            <a:ext cx="4124325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0000"/>
                </a:solidFill>
                <a:effectLst/>
                <a:latin typeface="Arial"/>
                <a:ea typeface="+mj-ea"/>
                <a:cs typeface="+mj-cs"/>
              </a:rPr>
              <a:t>A Chromosome is the structure that holds the genetic material (DNA).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9575" y="4316413"/>
            <a:ext cx="4124325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0000"/>
                </a:solidFill>
                <a:effectLst/>
                <a:latin typeface="Arial"/>
                <a:ea typeface="+mj-ea"/>
                <a:cs typeface="+mj-cs"/>
              </a:rPr>
              <a:t>DNA is the genetic material that provides instructions for all the body’s functions.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792663" y="152400"/>
            <a:ext cx="4124325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0000"/>
                </a:solidFill>
                <a:effectLst/>
                <a:latin typeface="Arial"/>
                <a:ea typeface="+mj-ea"/>
                <a:cs typeface="+mj-cs"/>
              </a:rPr>
              <a:t>A Gene is a section of DNA that provides instructions for specific traits. </a:t>
            </a:r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143000" y="1752600"/>
          <a:ext cx="64008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26375" cy="1376363"/>
          </a:xfrm>
        </p:spPr>
        <p:txBody>
          <a:bodyPr/>
          <a:lstStyle/>
          <a:p>
            <a:pPr algn="ctr"/>
            <a:r>
              <a:rPr lang="en-US" altLang="en-US" sz="6000" b="1" smtClean="0">
                <a:solidFill>
                  <a:schemeClr val="tx1"/>
                </a:solidFill>
                <a:latin typeface="Berlin Sans FB Demi" pitchFamily="34" charset="0"/>
              </a:rPr>
              <a:t>Another Comparison…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376363"/>
          </a:xfrm>
        </p:spPr>
        <p:txBody>
          <a:bodyPr/>
          <a:lstStyle/>
          <a:p>
            <a:pPr algn="ctr"/>
            <a:r>
              <a:rPr lang="en-US" altLang="en-US" sz="4800" b="1" smtClean="0">
                <a:solidFill>
                  <a:schemeClr val="tx1"/>
                </a:solidFill>
                <a:latin typeface="Berlin Sans FB Demi" pitchFamily="34" charset="0"/>
              </a:rPr>
              <a:t>Genes, Chromosomes and DNA</a:t>
            </a:r>
          </a:p>
        </p:txBody>
      </p:sp>
      <p:pic>
        <p:nvPicPr>
          <p:cNvPr id="26627" name="Picture 2" descr="http://people.wku.edu/darlene.applegate/introtobiological/project1/gene_on_chromoso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1585913"/>
            <a:ext cx="4991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http://hplusmagazine.com/sites/default/files/images/articles/oct09/gene-nat-inst-gen-med-scienc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333750" cy="468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5029200"/>
            <a:ext cx="47815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hlinkClick r:id="rId5"/>
              </a:rPr>
              <a:t>http://learn.genetics.utah.edu/content/chromosomes/intro/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65100" y="454025"/>
            <a:ext cx="3948113" cy="2917825"/>
            <a:chOff x="228600" y="174137"/>
            <a:chExt cx="3948517" cy="2917426"/>
          </a:xfrm>
        </p:grpSpPr>
        <p:pic>
          <p:nvPicPr>
            <p:cNvPr id="338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74137"/>
              <a:ext cx="1143000" cy="208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28600" y="2259827"/>
              <a:ext cx="3948517" cy="831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b="1" kern="0" dirty="0">
                  <a:solidFill>
                    <a:srgbClr val="000000"/>
                  </a:solidFill>
                  <a:effectLst/>
                  <a:latin typeface="Berlin Sans FB Demi" pitchFamily="34" charset="0"/>
                  <a:ea typeface="+mj-ea"/>
                  <a:cs typeface="+mj-cs"/>
                </a:rPr>
                <a:t>Chromosomes</a:t>
              </a:r>
              <a:endParaRPr lang="en-US" dirty="0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238500" y="87313"/>
            <a:ext cx="5605463" cy="2981325"/>
            <a:chOff x="1763486" y="3528299"/>
            <a:chExt cx="5606019" cy="2981325"/>
          </a:xfrm>
        </p:grpSpPr>
        <p:pic>
          <p:nvPicPr>
            <p:cNvPr id="3380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528299"/>
              <a:ext cx="866775" cy="298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562751" y="4603036"/>
              <a:ext cx="1806754" cy="831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b="1" kern="0" dirty="0">
                  <a:solidFill>
                    <a:srgbClr val="000000"/>
                  </a:solidFill>
                  <a:effectLst/>
                  <a:latin typeface="Berlin Sans FB Demi" pitchFamily="34" charset="0"/>
                  <a:ea typeface="+mj-ea"/>
                  <a:cs typeface="+mj-cs"/>
                </a:rPr>
                <a:t>Genes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63486" y="4409361"/>
              <a:ext cx="1806754" cy="830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b="1" kern="0" dirty="0">
                  <a:solidFill>
                    <a:srgbClr val="000000"/>
                  </a:solidFill>
                  <a:effectLst/>
                  <a:latin typeface="Berlin Sans FB Demi" pitchFamily="34" charset="0"/>
                  <a:ea typeface="+mj-ea"/>
                  <a:cs typeface="+mj-cs"/>
                </a:rPr>
                <a:t>Genes</a:t>
              </a:r>
              <a:endParaRPr lang="en-US" dirty="0"/>
            </a:p>
          </p:txBody>
        </p:sp>
        <p:cxnSp>
          <p:nvCxnSpPr>
            <p:cNvPr id="33807" name="Straight Connector 6"/>
            <p:cNvCxnSpPr>
              <a:cxnSpLocks noChangeShapeType="1"/>
            </p:cNvCxnSpPr>
            <p:nvPr/>
          </p:nvCxnSpPr>
          <p:spPr bwMode="auto">
            <a:xfrm flipH="1">
              <a:off x="3559505" y="3962400"/>
              <a:ext cx="707695" cy="91440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8" name="Straight Connector 8"/>
            <p:cNvCxnSpPr>
              <a:cxnSpLocks noChangeShapeType="1"/>
            </p:cNvCxnSpPr>
            <p:nvPr/>
          </p:nvCxnSpPr>
          <p:spPr bwMode="auto">
            <a:xfrm flipH="1" flipV="1">
              <a:off x="3559505" y="4876800"/>
              <a:ext cx="707695" cy="557659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9" name="Straight Connector 10"/>
            <p:cNvCxnSpPr>
              <a:cxnSpLocks noChangeShapeType="1"/>
              <a:endCxn id="4" idx="1"/>
            </p:cNvCxnSpPr>
            <p:nvPr/>
          </p:nvCxnSpPr>
          <p:spPr bwMode="auto">
            <a:xfrm>
              <a:off x="4800600" y="4419600"/>
              <a:ext cx="762000" cy="59936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0" name="Straight Connector 12"/>
            <p:cNvCxnSpPr>
              <a:cxnSpLocks noChangeShapeType="1"/>
              <a:endCxn id="4" idx="1"/>
            </p:cNvCxnSpPr>
            <p:nvPr/>
          </p:nvCxnSpPr>
          <p:spPr bwMode="auto">
            <a:xfrm flipV="1">
              <a:off x="4800600" y="5018961"/>
              <a:ext cx="762000" cy="696039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26632"/>
          <p:cNvGrpSpPr>
            <a:grpSpLocks/>
          </p:cNvGrpSpPr>
          <p:nvPr/>
        </p:nvGrpSpPr>
        <p:grpSpPr bwMode="auto">
          <a:xfrm>
            <a:off x="2203450" y="3457575"/>
            <a:ext cx="5634038" cy="2981325"/>
            <a:chOff x="2202858" y="3457965"/>
            <a:chExt cx="5635188" cy="2981325"/>
          </a:xfrm>
        </p:grpSpPr>
        <p:grpSp>
          <p:nvGrpSpPr>
            <p:cNvPr id="33797" name="Group 26631"/>
            <p:cNvGrpSpPr>
              <a:grpSpLocks/>
            </p:cNvGrpSpPr>
            <p:nvPr/>
          </p:nvGrpSpPr>
          <p:grpSpPr bwMode="auto">
            <a:xfrm>
              <a:off x="2202858" y="3457965"/>
              <a:ext cx="5635188" cy="2981325"/>
              <a:chOff x="1077810" y="3429000"/>
              <a:chExt cx="5635188" cy="2981325"/>
            </a:xfrm>
          </p:grpSpPr>
          <p:pic>
            <p:nvPicPr>
              <p:cNvPr id="33800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6223" y="3429000"/>
                <a:ext cx="866775" cy="2981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1077810" y="3803650"/>
                <a:ext cx="4256957" cy="216852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4500" b="1" kern="0" dirty="0">
                    <a:solidFill>
                      <a:srgbClr val="000000"/>
                    </a:solidFill>
                    <a:effectLst/>
                    <a:latin typeface="Berlin Sans FB Demi" pitchFamily="34" charset="0"/>
                    <a:ea typeface="+mj-ea"/>
                    <a:cs typeface="+mj-cs"/>
                  </a:rPr>
                  <a:t>Each set of</a:t>
                </a:r>
                <a:br>
                  <a:rPr lang="en-US" sz="4500" b="1" kern="0" dirty="0">
                    <a:solidFill>
                      <a:srgbClr val="000000"/>
                    </a:solidFill>
                    <a:effectLst/>
                    <a:latin typeface="Berlin Sans FB Demi" pitchFamily="34" charset="0"/>
                    <a:ea typeface="+mj-ea"/>
                    <a:cs typeface="+mj-cs"/>
                  </a:rPr>
                </a:br>
                <a:r>
                  <a:rPr lang="en-US" sz="4500" b="1" kern="0" dirty="0">
                    <a:solidFill>
                      <a:srgbClr val="000000"/>
                    </a:solidFill>
                    <a:effectLst/>
                    <a:latin typeface="Berlin Sans FB Demi" pitchFamily="34" charset="0"/>
                    <a:ea typeface="+mj-ea"/>
                    <a:cs typeface="+mj-cs"/>
                  </a:rPr>
                  <a:t>Genes codes for a different trait</a:t>
                </a:r>
                <a:endParaRPr lang="en-US" sz="4500" dirty="0"/>
              </a:p>
            </p:txBody>
          </p:sp>
          <p:cxnSp>
            <p:nvCxnSpPr>
              <p:cNvPr id="33802" name="Straight Connector 18"/>
              <p:cNvCxnSpPr>
                <a:cxnSpLocks noChangeShapeType="1"/>
              </p:cNvCxnSpPr>
              <p:nvPr/>
            </p:nvCxnSpPr>
            <p:spPr bwMode="auto">
              <a:xfrm flipH="1">
                <a:off x="5344886" y="3802929"/>
                <a:ext cx="696810" cy="616671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03" name="Straight Connector 22"/>
              <p:cNvCxnSpPr>
                <a:cxnSpLocks noChangeShapeType="1"/>
              </p:cNvCxnSpPr>
              <p:nvPr/>
            </p:nvCxnSpPr>
            <p:spPr bwMode="auto">
              <a:xfrm flipH="1">
                <a:off x="5334000" y="3802929"/>
                <a:ext cx="1066800" cy="616671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3798" name="Straight Connector 24"/>
            <p:cNvCxnSpPr>
              <a:cxnSpLocks noChangeShapeType="1"/>
              <a:endCxn id="21" idx="3"/>
            </p:cNvCxnSpPr>
            <p:nvPr/>
          </p:nvCxnSpPr>
          <p:spPr bwMode="auto">
            <a:xfrm flipH="1" flipV="1">
              <a:off x="6459048" y="4916805"/>
              <a:ext cx="759395" cy="350699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99" name="Straight Connector 26"/>
            <p:cNvCxnSpPr>
              <a:cxnSpLocks noChangeShapeType="1"/>
              <a:endCxn id="21" idx="3"/>
            </p:cNvCxnSpPr>
            <p:nvPr/>
          </p:nvCxnSpPr>
          <p:spPr bwMode="auto">
            <a:xfrm flipH="1" flipV="1">
              <a:off x="6459048" y="4916805"/>
              <a:ext cx="1026964" cy="35070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1143000"/>
            <a:ext cx="6251575" cy="1881188"/>
          </a:xfrm>
        </p:spPr>
        <p:txBody>
          <a:bodyPr/>
          <a:lstStyle/>
          <a:p>
            <a:pPr algn="ctr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Think of a characteristic that you share with a family member.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55600" y="3741738"/>
            <a:ext cx="6251575" cy="2514600"/>
          </a:xfrm>
          <a:prstGeom prst="rect">
            <a:avLst/>
          </a:prstGeom>
          <a:noFill/>
          <a:ln>
            <a:noFill/>
          </a:ln>
          <a:extLst/>
        </p:spPr>
        <p:txBody>
          <a:bodyPr lIns="91436" tIns="45718" rIns="91436" bIns="4571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5pPr>
            <a:lvl6pPr marL="412394" algn="l" defTabSz="915001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6pPr>
            <a:lvl7pPr marL="824789" algn="l" defTabSz="915001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7pPr>
            <a:lvl8pPr marL="1237183" algn="l" defTabSz="915001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8pPr>
            <a:lvl9pPr marL="1649578" algn="l" defTabSz="915001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Think of a characteristic that you have that none of your family members share.</a:t>
            </a:r>
            <a:endParaRPr lang="en-US" sz="44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1590675" y="2133600"/>
            <a:ext cx="640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00"/>
                </a:solidFill>
                <a:effectLst/>
                <a:hlinkClick r:id="rId3"/>
              </a:rPr>
              <a:t>http://www.yourgenome.org/landing_dgg.shtml</a:t>
            </a:r>
            <a:r>
              <a:rPr lang="en-US" altLang="en-US" sz="3600">
                <a:solidFill>
                  <a:srgbClr val="000000"/>
                </a:solidFill>
                <a:effectLst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457200"/>
            <a:ext cx="73152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5pPr>
            <a:lvl6pPr marL="412394" algn="l" defTabSz="915001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6pPr>
            <a:lvl7pPr marL="824789" algn="l" defTabSz="915001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7pPr>
            <a:lvl8pPr marL="1237183" algn="l" defTabSz="915001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8pPr>
            <a:lvl9pPr marL="1649578" algn="l" defTabSz="915001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8800" b="1" dirty="0" smtClean="0">
                <a:latin typeface="Andalus" pitchFamily="18" charset="-78"/>
                <a:cs typeface="Andalus" pitchFamily="18" charset="-78"/>
              </a:rPr>
              <a:t>Animations</a:t>
            </a:r>
            <a:endParaRPr lang="en-US" sz="6000" b="1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1500" y="4114800"/>
            <a:ext cx="6172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hlinkClick r:id="rId4"/>
              </a:rPr>
              <a:t>http://learn.genetics.utah.edu/content/molecules/gene/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779463" y="838200"/>
            <a:ext cx="8135937" cy="2209800"/>
          </a:xfrm>
        </p:spPr>
        <p:txBody>
          <a:bodyPr/>
          <a:lstStyle/>
          <a:p>
            <a:pPr algn="ctr"/>
            <a:r>
              <a:rPr lang="en-US" altLang="en-US" sz="8000" b="1" smtClean="0">
                <a:latin typeface="Berlin Sans FB Demi" pitchFamily="34" charset="0"/>
              </a:rPr>
              <a:t>Study Jams: </a:t>
            </a:r>
            <a:br>
              <a:rPr lang="en-US" altLang="en-US" sz="8000" b="1" smtClean="0">
                <a:latin typeface="Berlin Sans FB Demi" pitchFamily="34" charset="0"/>
              </a:rPr>
            </a:br>
            <a:r>
              <a:rPr lang="en-US" altLang="en-US" sz="8000" b="1" smtClean="0">
                <a:latin typeface="Berlin Sans FB Demi" pitchFamily="34" charset="0"/>
              </a:rPr>
              <a:t>Heredity</a:t>
            </a:r>
          </a:p>
        </p:txBody>
      </p:sp>
      <p:sp>
        <p:nvSpPr>
          <p:cNvPr id="3" name="AutoShape 4" descr="https://moodle.fp.tul.cz/pluginfile.php/2413/mod_resource/content/0/assets/images/ks4/homolog.gif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AutoShape 6" descr="https://moodle.fp.tul.cz/pluginfile.php/2413/mod_resource/content/0/assets/images/ks4/homolog.gif"/>
          <p:cNvSpPr>
            <a:spLocks noChangeAspect="1" noChangeArrowheads="1"/>
          </p:cNvSpPr>
          <p:nvPr/>
        </p:nvSpPr>
        <p:spPr bwMode="auto">
          <a:xfrm>
            <a:off x="322263" y="-14288"/>
            <a:ext cx="304800" cy="304801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utoShape 9" descr="https://moodle.fp.tul.cz/pluginfile.php/2413/mod_resource/content/0/assets/images/ks4/homolog.gif"/>
          <p:cNvSpPr>
            <a:spLocks noChangeAspect="1" noChangeArrowheads="1"/>
          </p:cNvSpPr>
          <p:nvPr/>
        </p:nvSpPr>
        <p:spPr bwMode="auto">
          <a:xfrm>
            <a:off x="474663" y="138113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AutoShape 11" descr="https://moodle.fp.tul.cz/pluginfile.php/2413/mod_resource/content/0/assets/images/ks4/homolog.gif"/>
          <p:cNvSpPr>
            <a:spLocks noChangeAspect="1" noChangeArrowheads="1"/>
          </p:cNvSpPr>
          <p:nvPr/>
        </p:nvSpPr>
        <p:spPr bwMode="auto">
          <a:xfrm>
            <a:off x="627063" y="290513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1600200" y="3581400"/>
            <a:ext cx="6705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effectLst/>
                <a:hlinkClick r:id="rId3"/>
              </a:rPr>
              <a:t>http://studyjams.scholastic.com/studyjams/jams/science/human-body/heredity.htm</a:t>
            </a:r>
            <a:endParaRPr lang="en-US" altLang="en-US" sz="3200">
              <a:effectLst/>
            </a:endParaRPr>
          </a:p>
          <a:p>
            <a:pPr algn="ctr" eaLnBrk="1" hangingPunct="1"/>
            <a:r>
              <a:rPr lang="en-US" altLang="en-US" sz="3200">
                <a:solidFill>
                  <a:srgbClr val="FFFFFF"/>
                </a:solidFill>
                <a:effectLst/>
              </a:rPr>
              <a:t>[introduces dominant and recessive]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960438" y="228600"/>
            <a:ext cx="8105775" cy="1376363"/>
          </a:xfrm>
        </p:spPr>
        <p:txBody>
          <a:bodyPr/>
          <a:lstStyle/>
          <a:p>
            <a:pPr algn="ctr"/>
            <a:r>
              <a:rPr lang="en-US" altLang="en-US" sz="6000" b="1" smtClean="0">
                <a:latin typeface="Berlin Sans FB Demi" pitchFamily="34" charset="0"/>
              </a:rPr>
              <a:t>Summarizing Strategy: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6215063" cy="420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138" y="914400"/>
            <a:ext cx="6646862" cy="3016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800" b="1" dirty="0">
                <a:solidFill>
                  <a:srgbClr val="FFFFFF"/>
                </a:solidFill>
                <a:latin typeface="Andalus" pitchFamily="18" charset="-78"/>
                <a:cs typeface="Andalus" pitchFamily="18" charset="-78"/>
              </a:rPr>
              <a:t>Based on our opening activity, we know that we have characteristics of our parents, yet we are unique individuals.  Why is this?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50" y="4648200"/>
            <a:ext cx="6985000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The answer is in the understanding of Heredity. </a:t>
            </a:r>
            <a:endParaRPr lang="en-US" sz="3800" dirty="0"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696200" cy="2895600"/>
          </a:xfrm>
        </p:spPr>
        <p:txBody>
          <a:bodyPr/>
          <a:lstStyle/>
          <a:p>
            <a:pPr algn="ctr"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Heredity is the passing of traits from parents to offspring.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0463" y="4205288"/>
            <a:ext cx="75438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kern="0" dirty="0">
                <a:solidFill>
                  <a:srgbClr val="FFFFFF"/>
                </a:solidFill>
                <a:latin typeface="Andalus" pitchFamily="18" charset="-78"/>
                <a:ea typeface="+mj-ea"/>
                <a:cs typeface="Andalus" pitchFamily="18" charset="-78"/>
              </a:rPr>
              <a:t>Genetics is the study </a:t>
            </a:r>
            <a:br>
              <a:rPr lang="en-US" sz="6000" b="1" kern="0" dirty="0">
                <a:solidFill>
                  <a:srgbClr val="FFFFFF"/>
                </a:solidFill>
                <a:latin typeface="Andalus" pitchFamily="18" charset="-78"/>
                <a:ea typeface="+mj-ea"/>
                <a:cs typeface="Andalus" pitchFamily="18" charset="-78"/>
              </a:rPr>
            </a:br>
            <a:r>
              <a:rPr lang="en-US" sz="6000" b="1" kern="0" dirty="0">
                <a:solidFill>
                  <a:srgbClr val="FFFFFF"/>
                </a:solidFill>
                <a:latin typeface="Andalus" pitchFamily="18" charset="-78"/>
                <a:ea typeface="+mj-ea"/>
                <a:cs typeface="Andalus" pitchFamily="18" charset="-78"/>
              </a:rPr>
              <a:t>of heredity.</a:t>
            </a:r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98450"/>
            <a:ext cx="8229600" cy="3657600"/>
          </a:xfrm>
        </p:spPr>
        <p:txBody>
          <a:bodyPr/>
          <a:lstStyle/>
          <a:p>
            <a:pPr algn="ctr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Essential Question: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sz="1800" dirty="0" smtClean="0">
                <a:latin typeface="Andalus" pitchFamily="18" charset="-78"/>
                <a:cs typeface="Andalus" pitchFamily="18" charset="-78"/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How are genes, chromosomes, and heredity “related” to one another?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191000"/>
            <a:ext cx="7848600" cy="2362200"/>
          </a:xfrm>
        </p:spPr>
        <p:txBody>
          <a:bodyPr/>
          <a:lstStyle/>
          <a:p>
            <a:pPr algn="l"/>
            <a:r>
              <a:rPr lang="en-US" altLang="en-US" sz="3200" smtClean="0"/>
              <a:t>Standards:</a:t>
            </a:r>
          </a:p>
          <a:p>
            <a:pPr algn="l"/>
            <a:r>
              <a:rPr lang="en-US" altLang="en-US" sz="3200" smtClean="0"/>
              <a:t>S7L3a. Explain the role of genes and chromosomes in the process of inheriting a specific trait.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28600"/>
            <a:ext cx="7826375" cy="1524000"/>
          </a:xfrm>
        </p:spPr>
        <p:txBody>
          <a:bodyPr/>
          <a:lstStyle/>
          <a:p>
            <a:pPr algn="ctr"/>
            <a:r>
              <a:rPr lang="en-US" altLang="en-US" sz="5400" b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What’s the difference between these two cells?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66775" y="5999163"/>
            <a:ext cx="3354388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kern="0" dirty="0" smtClean="0">
                <a:effectLst/>
              </a:rPr>
              <a:t>Genetic Material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38200" y="2463800"/>
            <a:ext cx="7707313" cy="3140075"/>
            <a:chOff x="838200" y="2463450"/>
            <a:chExt cx="7707103" cy="3140887"/>
          </a:xfrm>
        </p:grpSpPr>
        <p:pic>
          <p:nvPicPr>
            <p:cNvPr id="112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463450"/>
              <a:ext cx="3276600" cy="31107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459" y="2489408"/>
              <a:ext cx="3524844" cy="311492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181600" y="6013450"/>
            <a:ext cx="3201988" cy="522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kern="0" dirty="0" smtClean="0">
                <a:effectLst/>
              </a:rPr>
              <a:t>Genetic Material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6858000" y="3733800"/>
            <a:ext cx="0" cy="2268538"/>
          </a:xfrm>
          <a:prstGeom prst="straightConnector1">
            <a:avLst/>
          </a:prstGeom>
          <a:noFill/>
          <a:ln w="114300" cap="flat" cmpd="sng" algn="ctr">
            <a:solidFill>
              <a:schemeClr val="tx1"/>
            </a:solidFill>
            <a:prstDash val="solid"/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2509838" y="4191000"/>
            <a:ext cx="0" cy="1811338"/>
          </a:xfrm>
          <a:prstGeom prst="straightConnector1">
            <a:avLst/>
          </a:prstGeom>
          <a:noFill/>
          <a:ln w="114300" cap="flat" cmpd="sng" algn="ctr">
            <a:solidFill>
              <a:schemeClr val="tx1"/>
            </a:solidFill>
            <a:prstDash val="solid"/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27088" y="1860550"/>
            <a:ext cx="3248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effectLst/>
              </a:rPr>
              <a:t>Prokaryote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37150" y="1882775"/>
            <a:ext cx="32464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effectLst/>
              </a:rPr>
              <a:t>Eukaryote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28600"/>
            <a:ext cx="7826375" cy="1524000"/>
          </a:xfrm>
        </p:spPr>
        <p:txBody>
          <a:bodyPr/>
          <a:lstStyle/>
          <a:p>
            <a:pPr algn="ctr"/>
            <a:r>
              <a:rPr lang="en-US" altLang="en-US" sz="5400" b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What’s the purpose of the genetic material?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66775" y="5999163"/>
            <a:ext cx="3354388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kern="0" dirty="0" smtClean="0">
                <a:solidFill>
                  <a:srgbClr val="000000"/>
                </a:solidFill>
                <a:effectLst/>
              </a:rPr>
              <a:t>Genetic Material</a:t>
            </a:r>
          </a:p>
        </p:txBody>
      </p:sp>
      <p:grpSp>
        <p:nvGrpSpPr>
          <p:cNvPr id="12292" name="Group 16"/>
          <p:cNvGrpSpPr>
            <a:grpSpLocks/>
          </p:cNvGrpSpPr>
          <p:nvPr/>
        </p:nvGrpSpPr>
        <p:grpSpPr bwMode="auto">
          <a:xfrm>
            <a:off x="838200" y="2463800"/>
            <a:ext cx="7707313" cy="3140075"/>
            <a:chOff x="838200" y="2463450"/>
            <a:chExt cx="7707103" cy="3140887"/>
          </a:xfrm>
        </p:grpSpPr>
        <p:pic>
          <p:nvPicPr>
            <p:cNvPr id="1229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463450"/>
              <a:ext cx="3276600" cy="31107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9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459" y="2489408"/>
              <a:ext cx="3524844" cy="311492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181600" y="6013450"/>
            <a:ext cx="3201988" cy="522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kern="0" dirty="0" smtClean="0">
                <a:solidFill>
                  <a:srgbClr val="000000"/>
                </a:solidFill>
                <a:effectLst/>
              </a:rPr>
              <a:t>Genetic Material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6858000" y="3733800"/>
            <a:ext cx="0" cy="2268538"/>
          </a:xfrm>
          <a:prstGeom prst="straightConnector1">
            <a:avLst/>
          </a:prstGeom>
          <a:noFill/>
          <a:ln w="114300" cap="flat" cmpd="sng" algn="ctr">
            <a:solidFill>
              <a:schemeClr val="tx1"/>
            </a:solidFill>
            <a:prstDash val="solid"/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2509838" y="4191000"/>
            <a:ext cx="0" cy="1811338"/>
          </a:xfrm>
          <a:prstGeom prst="straightConnector1">
            <a:avLst/>
          </a:prstGeom>
          <a:noFill/>
          <a:ln w="114300" cap="flat" cmpd="sng" algn="ctr">
            <a:solidFill>
              <a:schemeClr val="tx1"/>
            </a:solidFill>
            <a:prstDash val="solid"/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</p:cxnSp>
      <p:sp>
        <p:nvSpPr>
          <p:cNvPr id="12296" name="TextBox 17"/>
          <p:cNvSpPr txBox="1">
            <a:spLocks noChangeArrowheads="1"/>
          </p:cNvSpPr>
          <p:nvPr/>
        </p:nvSpPr>
        <p:spPr bwMode="auto">
          <a:xfrm>
            <a:off x="827088" y="1860550"/>
            <a:ext cx="3248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00"/>
                </a:solidFill>
                <a:effectLst/>
              </a:rPr>
              <a:t>Prokaryote</a:t>
            </a:r>
          </a:p>
        </p:txBody>
      </p:sp>
      <p:sp>
        <p:nvSpPr>
          <p:cNvPr id="12297" name="TextBox 18"/>
          <p:cNvSpPr txBox="1">
            <a:spLocks noChangeArrowheads="1"/>
          </p:cNvSpPr>
          <p:nvPr/>
        </p:nvSpPr>
        <p:spPr bwMode="auto">
          <a:xfrm>
            <a:off x="5137150" y="1882775"/>
            <a:ext cx="32464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00"/>
                </a:solidFill>
                <a:effectLst/>
              </a:rPr>
              <a:t>Eukaryote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143000" y="414338"/>
            <a:ext cx="4648200" cy="4267200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So far, we have discussed genetic material in the nucleus of a cell that makes you unique. Now, we can give the genetic material a name…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184900" y="1824038"/>
            <a:ext cx="2692400" cy="3148012"/>
            <a:chOff x="5985771" y="3362980"/>
            <a:chExt cx="2691925" cy="3148297"/>
          </a:xfrm>
        </p:grpSpPr>
        <p:pic>
          <p:nvPicPr>
            <p:cNvPr id="1331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5771" y="4100136"/>
              <a:ext cx="2573750" cy="241114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3"/>
            <p:cNvSpPr txBox="1">
              <a:spLocks noChangeArrowheads="1"/>
            </p:cNvSpPr>
            <p:nvPr/>
          </p:nvSpPr>
          <p:spPr bwMode="auto">
            <a:xfrm>
              <a:off x="5985771" y="3362980"/>
              <a:ext cx="2691925" cy="52392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800" b="1" kern="0" dirty="0" smtClean="0">
                  <a:solidFill>
                    <a:srgbClr val="FFFFFF"/>
                  </a:solidFill>
                  <a:latin typeface="Andalus" pitchFamily="18" charset="-78"/>
                  <a:cs typeface="Andalus" pitchFamily="18" charset="-78"/>
                </a:rPr>
                <a:t>Genetic Material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7273007" y="3886902"/>
              <a:ext cx="17459" cy="1176443"/>
            </a:xfrm>
            <a:prstGeom prst="straightConnector1">
              <a:avLst/>
            </a:prstGeom>
            <a:noFill/>
            <a:ln w="114300" cap="flat" cmpd="sng" algn="ctr">
              <a:solidFill>
                <a:srgbClr val="FFFFFF"/>
              </a:solidFill>
              <a:prstDash val="solid"/>
              <a:tailEnd type="triangle"/>
            </a:ln>
            <a:effectLst>
              <a:outerShdw blurRad="50800" dist="50800" dir="5400000" algn="ctr" rotWithShape="0">
                <a:schemeClr val="bg1">
                  <a:lumMod val="75000"/>
                </a:schemeClr>
              </a:outerShdw>
            </a:effectLst>
          </p:spPr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76363" y="4495800"/>
            <a:ext cx="411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9600" b="1">
                <a:solidFill>
                  <a:srgbClr val="FFFFFF"/>
                </a:solidFill>
                <a:effectLst/>
                <a:latin typeface="Andalus" pitchFamily="18" charset="-78"/>
                <a:cs typeface="Andalus" pitchFamily="18" charset="-78"/>
              </a:rPr>
              <a:t>DNA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/>
    </p:bldLst>
  </p:timing>
</p:sld>
</file>

<file path=ppt/theme/theme1.xml><?xml version="1.0" encoding="utf-8"?>
<a:theme xmlns:a="http://schemas.openxmlformats.org/drawingml/2006/main" name="DNA structure design templat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DNA structure design template</Template>
  <TotalTime>1231</TotalTime>
  <Words>695</Words>
  <Application>Microsoft Office PowerPoint</Application>
  <PresentationFormat>On-screen Show (4:3)</PresentationFormat>
  <Paragraphs>107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Andalus</vt:lpstr>
      <vt:lpstr>Arial</vt:lpstr>
      <vt:lpstr>Berlin Sans FB Demi</vt:lpstr>
      <vt:lpstr>Calibri</vt:lpstr>
      <vt:lpstr>Wingdings</vt:lpstr>
      <vt:lpstr>DNA structure design template</vt:lpstr>
      <vt:lpstr>Look at photos on the following slides of famous family members.</vt:lpstr>
      <vt:lpstr>PowerPoint Presentation</vt:lpstr>
      <vt:lpstr>Think of a characteristic that you share with a family member.</vt:lpstr>
      <vt:lpstr>PowerPoint Presentation</vt:lpstr>
      <vt:lpstr>Heredity is the passing of traits from parents to offspring.</vt:lpstr>
      <vt:lpstr>Essential Question:  How are genes, chromosomes, and heredity “related” to one another?</vt:lpstr>
      <vt:lpstr>What’s the difference between these two cells?</vt:lpstr>
      <vt:lpstr>What’s the purpose of the genetic material?</vt:lpstr>
      <vt:lpstr>  So far, we have discussed genetic material in the nucleus of a cell that makes you unique. Now, we can give the genetic material a name…</vt:lpstr>
      <vt:lpstr>  DNA stands for…</vt:lpstr>
      <vt:lpstr>  DNA is often referred to as a blueprint because it contains the instructions needed for an organism to grow, maintain itself, and reproduce. </vt:lpstr>
      <vt:lpstr>  Genetic material (DNA) makes you an  individual with a unique combination of characteristics. These characteristics are also known as Traits.</vt:lpstr>
      <vt:lpstr>PowerPoint Presentation</vt:lpstr>
      <vt:lpstr>Inherited  Traits</vt:lpstr>
      <vt:lpstr>Inherited  Traits</vt:lpstr>
      <vt:lpstr>PowerPoint Presentation</vt:lpstr>
      <vt:lpstr>Inherited  Traits</vt:lpstr>
      <vt:lpstr>Inherited  Traits</vt:lpstr>
      <vt:lpstr>  You inherit traits through sexual reproduction. </vt:lpstr>
      <vt:lpstr>  Inherited traits are controlled by the structures, materials, and processes you learned about in  the previous unit.</vt:lpstr>
      <vt:lpstr>Gregor Mendel discovered that there are patterns to inheritance.  He did this by studying pea plants while living at a monastery.  </vt:lpstr>
      <vt:lpstr>Through Mendel’s discoveries, we found out that inherited traits (characteristics) are determined by genes.</vt:lpstr>
      <vt:lpstr>Overview of Mendel’s Experiment</vt:lpstr>
      <vt:lpstr>Genes, Chromosomes, Heredity, and DNA, what’s the difference?</vt:lpstr>
      <vt:lpstr>PowerPoint Presentation</vt:lpstr>
      <vt:lpstr>PowerPoint Presentation</vt:lpstr>
      <vt:lpstr>Another Comparison…</vt:lpstr>
      <vt:lpstr>Genes, Chromosomes and DNA</vt:lpstr>
      <vt:lpstr>PowerPoint Presentation</vt:lpstr>
      <vt:lpstr>PowerPoint Presentation</vt:lpstr>
      <vt:lpstr>Study Jams:  Heredity</vt:lpstr>
      <vt:lpstr>Summarizing Strategy:</vt:lpstr>
    </vt:vector>
  </TitlesOfParts>
  <Company>TCSS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Arrington C</dc:creator>
  <cp:lastModifiedBy>Heather Holder</cp:lastModifiedBy>
  <cp:revision>96</cp:revision>
  <dcterms:created xsi:type="dcterms:W3CDTF">2009-08-23T19:49:09Z</dcterms:created>
  <dcterms:modified xsi:type="dcterms:W3CDTF">2017-03-10T14:22:18Z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TC102862081033</vt:lpwstr>
  </property>
</Properties>
</file>