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67" r:id="rId11"/>
    <p:sldId id="268" r:id="rId12"/>
    <p:sldId id="269" r:id="rId13"/>
    <p:sldId id="270" r:id="rId14"/>
    <p:sldId id="284" r:id="rId15"/>
    <p:sldId id="285" r:id="rId16"/>
    <p:sldId id="286" r:id="rId17"/>
    <p:sldId id="288" r:id="rId18"/>
    <p:sldId id="289" r:id="rId19"/>
    <p:sldId id="290" r:id="rId20"/>
    <p:sldId id="291" r:id="rId21"/>
    <p:sldId id="292" r:id="rId22"/>
    <p:sldId id="293" r:id="rId23"/>
    <p:sldId id="294" r:id="rId24"/>
    <p:sldId id="295" r:id="rId25"/>
    <p:sldId id="296" r:id="rId26"/>
    <p:sldId id="271" r:id="rId27"/>
    <p:sldId id="272" r:id="rId28"/>
    <p:sldId id="273" r:id="rId29"/>
    <p:sldId id="274" r:id="rId30"/>
    <p:sldId id="275" r:id="rId31"/>
    <p:sldId id="276" r:id="rId32"/>
    <p:sldId id="277" r:id="rId33"/>
    <p:sldId id="278" r:id="rId34"/>
    <p:sldId id="280" r:id="rId35"/>
    <p:sldId id="281" r:id="rId36"/>
    <p:sldId id="283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E89E5C-74BB-4768-A509-8275049CF33B}" type="datetimeFigureOut">
              <a:rPr lang="en-US" smtClean="0"/>
              <a:pPr/>
              <a:t>12/10/2015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D55831-6A2A-4719-85CF-C07096C570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745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EA66CDAB-C28D-4C23-91A5-5043BDB2B9C5}" type="slidenum">
              <a:rPr lang="en-US" altLang="en-US"/>
              <a:pPr eaLnBrk="1" hangingPunct="1"/>
              <a:t>16</a:t>
            </a:fld>
            <a:endParaRPr lang="en-US" altLang="en-US"/>
          </a:p>
        </p:txBody>
      </p:sp>
      <p:sp>
        <p:nvSpPr>
          <p:cNvPr id="440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6139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56BB94-E5BC-4339-99B0-81CB72745385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614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89569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54A1C677-8950-47DC-B891-1E6A80F7A1BC}" type="slidenum">
              <a:rPr lang="en-US" altLang="en-US"/>
              <a:pPr eaLnBrk="1" hangingPunct="1"/>
              <a:t>17</a:t>
            </a:fld>
            <a:endParaRPr lang="en-US" altLang="en-US"/>
          </a:p>
        </p:txBody>
      </p:sp>
      <p:sp>
        <p:nvSpPr>
          <p:cNvPr id="460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4413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E133CA29-480C-4B0E-9C50-06738BF51F79}" type="slidenum">
              <a:rPr lang="en-US" altLang="en-US"/>
              <a:pPr eaLnBrk="1" hangingPunct="1"/>
              <a:t>18</a:t>
            </a:fld>
            <a:endParaRPr lang="en-US" altLang="en-US"/>
          </a:p>
        </p:txBody>
      </p:sp>
      <p:sp>
        <p:nvSpPr>
          <p:cNvPr id="471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6079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A0A1D250-6C5D-4D81-A5B6-86FD6696DC49}" type="slidenum">
              <a:rPr lang="en-US" altLang="en-US"/>
              <a:pPr eaLnBrk="1" hangingPunct="1"/>
              <a:t>19</a:t>
            </a:fld>
            <a:endParaRPr lang="en-US" altLang="en-US"/>
          </a:p>
        </p:txBody>
      </p:sp>
      <p:sp>
        <p:nvSpPr>
          <p:cNvPr id="481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06337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537E65B-5B7D-4910-B153-41D7E207CD63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1536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82417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4CCAF6-63F1-4249-B3A8-760065D75EC8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1638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20816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2BBCDE-3523-4F1D-B23B-DC8283AF5D02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717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87351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57BE25-B2B6-4792-A760-F196184AE680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819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28349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68BEA0-4B8F-418F-8DD9-6FE279A9B74C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1741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9656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0EC02-D4D8-4DF8-8C5F-4A2A198FEA08}" type="datetime1">
              <a:rPr lang="en-US" smtClean="0"/>
              <a:pPr/>
              <a:t>12/10/2015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S-B-7-3_Passive Transport PPT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6B4E6-4C0E-43C8-9E3E-071BD36F3AD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577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2DB76D-AF23-4527-B992-7790CE8B0501}" type="datetime1">
              <a:rPr lang="en-US" smtClean="0"/>
              <a:pPr/>
              <a:t>12/10/2015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S-B-7-3_Passive Transport PPT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6B4E6-4C0E-43C8-9E3E-071BD36F3AD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408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7456B-FD59-41BB-871E-6D1D6656ED74}" type="datetime1">
              <a:rPr lang="en-US" smtClean="0"/>
              <a:pPr/>
              <a:t>12/10/2015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S-B-7-3_Passive Transport PPT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6B4E6-4C0E-43C8-9E3E-071BD36F3AD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490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04B946-DC9A-4BA1-B9B0-2B5E86FA0F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73918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138EB9-7511-49F4-B5BF-AC9DADAD45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65480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Online Image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37CF555-736C-47AD-87D2-46315324CA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63452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B3E6820-5E58-428A-90DF-826400893B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5685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DB4A-AE23-4F2F-8059-8B773C783C3D}" type="datetime1">
              <a:rPr lang="en-US" smtClean="0"/>
              <a:pPr/>
              <a:t>12/10/2015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S-B-7-3_Passive Transport PPT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6B4E6-4C0E-43C8-9E3E-071BD36F3AD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409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AC2D3-0AF9-4237-AB98-D856D990AD62}" type="datetime1">
              <a:rPr lang="en-US" smtClean="0"/>
              <a:pPr/>
              <a:t>12/10/2015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S-B-7-3_Passive Transport PPT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6B4E6-4C0E-43C8-9E3E-071BD36F3AD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194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6A1822-6004-4D41-AA08-0903AA31BDE0}" type="datetime1">
              <a:rPr lang="en-US" smtClean="0"/>
              <a:pPr/>
              <a:t>12/10/2015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S-B-7-3_Passive Transport PPT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6B4E6-4C0E-43C8-9E3E-071BD36F3AD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581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851C3-311C-4890-B3B1-19BE7CF13811}" type="datetime1">
              <a:rPr lang="en-US" smtClean="0"/>
              <a:pPr/>
              <a:t>12/10/2015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S-B-7-3_Passive Transport PPT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6B4E6-4C0E-43C8-9E3E-071BD36F3AD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723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4F90B-45C9-4A77-BCBA-6634A84D0B6F}" type="datetime1">
              <a:rPr lang="en-US" smtClean="0"/>
              <a:pPr/>
              <a:t>12/10/2015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S-B-7-3_Passive Transport PPT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6B4E6-4C0E-43C8-9E3E-071BD36F3AD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1409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EE8F4-A07B-4F12-8C02-26ABF26D73CB}" type="datetime1">
              <a:rPr lang="en-US" smtClean="0"/>
              <a:pPr/>
              <a:t>12/10/2015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S-B-7-3_Passive Transport PPT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6B4E6-4C0E-43C8-9E3E-071BD36F3AD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621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CC9435-6091-4C37-AD90-511B10BA8288}" type="datetime1">
              <a:rPr lang="en-US" smtClean="0"/>
              <a:pPr/>
              <a:t>12/10/2015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S-B-7-3_Passive Transport PPT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6B4E6-4C0E-43C8-9E3E-071BD36F3AD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352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F9015-FB47-4D87-8F31-7F16B3E0A029}" type="datetime1">
              <a:rPr lang="en-US" smtClean="0"/>
              <a:pPr/>
              <a:t>12/10/2015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S-B-7-3_Passive Transport PPT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6B4E6-4C0E-43C8-9E3E-071BD36F3AD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586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9C7822-863D-429E-B80E-A7B2D21D939B}" type="datetime1">
              <a:rPr lang="en-US" smtClean="0"/>
              <a:pPr/>
              <a:t>12/10/2015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S-B-7-3_Passive Transport PPT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06B4E6-4C0E-43C8-9E3E-071BD36F3AD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48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3" r:id="rId14"/>
    <p:sldLayoutId id="2147483664" r:id="rId15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gif"/><Relationship Id="rId4" Type="http://schemas.openxmlformats.org/officeDocument/2006/relationships/hyperlink" Target="http://sps.k12.ar.us/massengale/pre_ap_lab_reports.htm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hyperlink" Target="http://fig.cox.miami.edu/~cmallery/150/phts/c1x2-phts-collage.jpg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gif"/><Relationship Id="rId4" Type="http://schemas.openxmlformats.org/officeDocument/2006/relationships/image" Target="../media/image23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Passive Transport: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1"/>
                </a:solidFill>
              </a:rPr>
              <a:t>Go with the Flow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S-B-7-3_Passive Transport PPT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4621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Active Transport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sz="3000" dirty="0">
                <a:solidFill>
                  <a:prstClr val="black"/>
                </a:solidFill>
              </a:rPr>
              <a:t>Process that moves materials across the plasma </a:t>
            </a:r>
            <a:r>
              <a:rPr lang="en-US" sz="3000" dirty="0" smtClean="0">
                <a:solidFill>
                  <a:prstClr val="black"/>
                </a:solidFill>
              </a:rPr>
              <a:t>membrane</a:t>
            </a:r>
            <a:endParaRPr lang="en-US" sz="3000" dirty="0">
              <a:solidFill>
                <a:prstClr val="black"/>
              </a:solidFill>
            </a:endParaRPr>
          </a:p>
          <a:p>
            <a:pPr lvl="0"/>
            <a:r>
              <a:rPr lang="en-US" sz="3000" dirty="0" smtClean="0">
                <a:solidFill>
                  <a:prstClr val="black"/>
                </a:solidFill>
              </a:rPr>
              <a:t>Requires </a:t>
            </a:r>
            <a:r>
              <a:rPr lang="en-US" sz="3000" dirty="0">
                <a:solidFill>
                  <a:prstClr val="black"/>
                </a:solidFill>
              </a:rPr>
              <a:t>energy from the </a:t>
            </a:r>
            <a:r>
              <a:rPr lang="en-US" sz="3000" dirty="0" smtClean="0">
                <a:solidFill>
                  <a:prstClr val="black"/>
                </a:solidFill>
              </a:rPr>
              <a:t>cell in the form of </a:t>
            </a:r>
            <a:r>
              <a:rPr lang="en-US" sz="3000" b="1" dirty="0" smtClean="0">
                <a:solidFill>
                  <a:prstClr val="black"/>
                </a:solidFill>
              </a:rPr>
              <a:t>ATP</a:t>
            </a:r>
            <a:endParaRPr lang="en-US" sz="3000" dirty="0">
              <a:solidFill>
                <a:prstClr val="black"/>
              </a:solidFill>
            </a:endParaRPr>
          </a:p>
          <a:p>
            <a:pPr lvl="0"/>
            <a:endParaRPr lang="en-US" sz="600" dirty="0">
              <a:solidFill>
                <a:prstClr val="black"/>
              </a:solidFill>
            </a:endParaRPr>
          </a:p>
          <a:p>
            <a:pPr lvl="0"/>
            <a:r>
              <a:rPr lang="en-US" sz="3000" dirty="0">
                <a:solidFill>
                  <a:prstClr val="black"/>
                </a:solidFill>
              </a:rPr>
              <a:t>Materials move </a:t>
            </a:r>
            <a:r>
              <a:rPr lang="en-US" sz="3000" b="1" dirty="0" smtClean="0">
                <a:solidFill>
                  <a:prstClr val="black"/>
                </a:solidFill>
              </a:rPr>
              <a:t>against</a:t>
            </a:r>
            <a:r>
              <a:rPr lang="en-US" sz="3000" dirty="0" smtClean="0">
                <a:solidFill>
                  <a:prstClr val="black"/>
                </a:solidFill>
              </a:rPr>
              <a:t> </a:t>
            </a:r>
            <a:r>
              <a:rPr lang="en-US" sz="3000" dirty="0">
                <a:solidFill>
                  <a:prstClr val="black"/>
                </a:solidFill>
              </a:rPr>
              <a:t>the concentration gradient: </a:t>
            </a:r>
          </a:p>
          <a:p>
            <a:pPr lvl="0"/>
            <a:endParaRPr lang="en-US" sz="30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en-US" sz="3000" dirty="0">
                <a:solidFill>
                  <a:prstClr val="black"/>
                </a:solidFill>
              </a:rPr>
              <a:t>	</a:t>
            </a:r>
            <a:r>
              <a:rPr lang="en-US" sz="3000" dirty="0" smtClean="0">
                <a:solidFill>
                  <a:prstClr val="black"/>
                </a:solidFill>
              </a:rPr>
              <a:t>low </a:t>
            </a:r>
            <a:r>
              <a:rPr lang="en-US" sz="3000" dirty="0">
                <a:solidFill>
                  <a:prstClr val="black"/>
                </a:solidFill>
              </a:rPr>
              <a:t>concentration               </a:t>
            </a:r>
            <a:r>
              <a:rPr lang="en-US" sz="3000" dirty="0" smtClean="0">
                <a:solidFill>
                  <a:prstClr val="black"/>
                </a:solidFill>
              </a:rPr>
              <a:t> high </a:t>
            </a:r>
            <a:r>
              <a:rPr lang="en-US" sz="3000" dirty="0">
                <a:solidFill>
                  <a:prstClr val="black"/>
                </a:solidFill>
              </a:rPr>
              <a:t>concentration</a:t>
            </a:r>
          </a:p>
          <a:p>
            <a:pPr lvl="0"/>
            <a:endParaRPr lang="en-US" sz="3000" dirty="0">
              <a:solidFill>
                <a:prstClr val="black"/>
              </a:solidFill>
            </a:endParaRPr>
          </a:p>
          <a:p>
            <a:pPr lvl="0"/>
            <a:r>
              <a:rPr lang="en-US" sz="3000" dirty="0">
                <a:solidFill>
                  <a:prstClr val="black"/>
                </a:solidFill>
              </a:rPr>
              <a:t>3 Kinds:</a:t>
            </a:r>
          </a:p>
          <a:p>
            <a:pPr marL="0" lvl="0" indent="0">
              <a:buNone/>
            </a:pPr>
            <a:r>
              <a:rPr lang="en-US" sz="3000" dirty="0">
                <a:solidFill>
                  <a:prstClr val="black"/>
                </a:solidFill>
              </a:rPr>
              <a:t>	</a:t>
            </a:r>
            <a:r>
              <a:rPr lang="en-US" sz="3000" dirty="0" smtClean="0">
                <a:solidFill>
                  <a:prstClr val="black"/>
                </a:solidFill>
              </a:rPr>
              <a:t>Pumps, Endocytosis, </a:t>
            </a:r>
            <a:r>
              <a:rPr lang="en-US" sz="3000" dirty="0">
                <a:solidFill>
                  <a:prstClr val="black"/>
                </a:solidFill>
              </a:rPr>
              <a:t>and </a:t>
            </a:r>
            <a:r>
              <a:rPr lang="en-US" sz="3000" dirty="0" smtClean="0">
                <a:solidFill>
                  <a:prstClr val="black"/>
                </a:solidFill>
              </a:rPr>
              <a:t>Exocytosis</a:t>
            </a:r>
            <a:endParaRPr lang="en-US" sz="3000" dirty="0">
              <a:solidFill>
                <a:prstClr val="black"/>
              </a:solidFill>
            </a:endParaRP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038600"/>
            <a:ext cx="1023937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S-B-7-3_Active Transport PPT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17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Endocytosis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a cell actively takes large molecules into itself by folding the plasma membrane inward, forming a vesicle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sz="900" dirty="0" smtClean="0"/>
              <a:t>Source: http://kenpitts.net/bio/images/endocytosis.gif</a:t>
            </a:r>
            <a:endParaRPr lang="en-US" sz="900" dirty="0"/>
          </a:p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276600"/>
            <a:ext cx="6581775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S-B-7-3_Active Transport PPT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96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Exocytosis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When a cell actively releases large molecules by folding the plasma membrane outward, forming a vesicle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sz="1000" dirty="0" smtClean="0"/>
              <a:t>Source: http://kenpitts.net/bio/images/exocytosis.gif</a:t>
            </a:r>
            <a:endParaRPr lang="en-US" sz="1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200400"/>
            <a:ext cx="4657725" cy="162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S-B-7-3_Active Transport PPT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31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Active Transport: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>
                <a:solidFill>
                  <a:prstClr val="black"/>
                </a:solidFill>
              </a:rPr>
              <a:t>Pumps, Endocytosis, Exocytosis</a:t>
            </a:r>
            <a:endParaRPr lang="en-US" dirty="0">
              <a:solidFill>
                <a:prstClr val="black"/>
              </a:solidFill>
            </a:endParaRPr>
          </a:p>
          <a:p>
            <a:pPr lvl="0"/>
            <a:endParaRPr lang="en-US" dirty="0">
              <a:solidFill>
                <a:prstClr val="black"/>
              </a:solidFill>
            </a:endParaRPr>
          </a:p>
          <a:p>
            <a:pPr lvl="0"/>
            <a:r>
              <a:rPr lang="en-US" dirty="0">
                <a:solidFill>
                  <a:prstClr val="black"/>
                </a:solidFill>
              </a:rPr>
              <a:t>Molecules move </a:t>
            </a:r>
            <a:r>
              <a:rPr lang="en-US" b="1" dirty="0" smtClean="0">
                <a:solidFill>
                  <a:prstClr val="black"/>
                </a:solidFill>
              </a:rPr>
              <a:t>against</a:t>
            </a:r>
            <a:r>
              <a:rPr lang="en-US" dirty="0" smtClean="0">
                <a:solidFill>
                  <a:prstClr val="black"/>
                </a:solidFill>
              </a:rPr>
              <a:t> the </a:t>
            </a:r>
            <a:r>
              <a:rPr lang="en-US" dirty="0">
                <a:solidFill>
                  <a:prstClr val="black"/>
                </a:solidFill>
              </a:rPr>
              <a:t>concentration </a:t>
            </a:r>
            <a:r>
              <a:rPr lang="en-US" dirty="0" smtClean="0">
                <a:solidFill>
                  <a:prstClr val="black"/>
                </a:solidFill>
              </a:rPr>
              <a:t>gradient</a:t>
            </a:r>
            <a:endParaRPr lang="en-US" dirty="0">
              <a:solidFill>
                <a:prstClr val="black"/>
              </a:solidFill>
            </a:endParaRPr>
          </a:p>
          <a:p>
            <a:pPr lvl="0"/>
            <a:endParaRPr lang="en-US" dirty="0">
              <a:solidFill>
                <a:prstClr val="black"/>
              </a:solidFill>
            </a:endParaRPr>
          </a:p>
          <a:p>
            <a:pPr lvl="0"/>
            <a:r>
              <a:rPr lang="en-US" dirty="0" smtClean="0">
                <a:solidFill>
                  <a:prstClr val="black"/>
                </a:solidFill>
              </a:rPr>
              <a:t>Requires </a:t>
            </a:r>
            <a:r>
              <a:rPr lang="en-US" b="1" dirty="0">
                <a:solidFill>
                  <a:prstClr val="black"/>
                </a:solidFill>
              </a:rPr>
              <a:t>energy</a:t>
            </a:r>
            <a:r>
              <a:rPr lang="en-US" dirty="0">
                <a:solidFill>
                  <a:prstClr val="black"/>
                </a:solidFill>
              </a:rPr>
              <a:t> from the </a:t>
            </a:r>
            <a:r>
              <a:rPr lang="en-US" dirty="0" smtClean="0">
                <a:solidFill>
                  <a:prstClr val="black"/>
                </a:solidFill>
              </a:rPr>
              <a:t>cell (</a:t>
            </a:r>
            <a:r>
              <a:rPr lang="en-US" smtClean="0">
                <a:solidFill>
                  <a:prstClr val="black"/>
                </a:solidFill>
              </a:rPr>
              <a:t>ATP)</a:t>
            </a:r>
            <a:endParaRPr lang="en-US" dirty="0">
              <a:solidFill>
                <a:prstClr val="black"/>
              </a:solidFill>
            </a:endParaRP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S-B-7-3_Active Transport PPT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458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S-B-7-3_Passive Transport PPT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1622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pPr algn="ctr" eaLnBrk="1" hangingPunct="1"/>
            <a:r>
              <a:rPr lang="en-US" altLang="en-US" smtClean="0"/>
              <a:t>PHOTOSYNTHESIS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95400"/>
            <a:ext cx="8458200" cy="2362200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Process</a:t>
            </a:r>
            <a:r>
              <a:rPr lang="en-US" altLang="en-US" sz="2800" dirty="0" smtClean="0"/>
              <a:t>:  Plants and plant-like organisms make their energy (glucose) from sunlight.</a:t>
            </a:r>
          </a:p>
          <a:p>
            <a:pPr eaLnBrk="1" hangingPunct="1"/>
            <a:r>
              <a:rPr lang="en-US" altLang="en-US" sz="2800" dirty="0" smtClean="0"/>
              <a:t>Stored as carbohydrate in their bodies.</a:t>
            </a:r>
          </a:p>
          <a:p>
            <a:pPr eaLnBrk="1" hangingPunct="1"/>
            <a:r>
              <a:rPr lang="en-US" altLang="en-US" sz="2800" dirty="0" smtClean="0"/>
              <a:t>6CO</a:t>
            </a:r>
            <a:r>
              <a:rPr lang="en-US" altLang="en-US" sz="2800" baseline="-25000" dirty="0" smtClean="0"/>
              <a:t>2</a:t>
            </a:r>
            <a:r>
              <a:rPr lang="en-US" altLang="en-US" sz="2800" dirty="0" smtClean="0"/>
              <a:t> + 6H</a:t>
            </a:r>
            <a:r>
              <a:rPr lang="en-US" altLang="en-US" sz="2800" baseline="-25000" dirty="0" smtClean="0"/>
              <a:t>2</a:t>
            </a:r>
            <a:r>
              <a:rPr lang="en-US" altLang="en-US" sz="2800" dirty="0" smtClean="0"/>
              <a:t>O + sunlight </a:t>
            </a:r>
            <a:r>
              <a:rPr lang="en-US" altLang="en-US" sz="2800" dirty="0" smtClean="0">
                <a:sym typeface="Wingdings" panose="05000000000000000000" pitchFamily="2" charset="2"/>
              </a:rPr>
              <a:t> C</a:t>
            </a:r>
            <a:r>
              <a:rPr lang="en-US" altLang="en-US" sz="2800" baseline="-25000" dirty="0" smtClean="0">
                <a:sym typeface="Wingdings" panose="05000000000000000000" pitchFamily="2" charset="2"/>
              </a:rPr>
              <a:t>6</a:t>
            </a:r>
            <a:r>
              <a:rPr lang="en-US" altLang="en-US" sz="2800" dirty="0" smtClean="0">
                <a:sym typeface="Wingdings" panose="05000000000000000000" pitchFamily="2" charset="2"/>
              </a:rPr>
              <a:t>H</a:t>
            </a:r>
            <a:r>
              <a:rPr lang="en-US" altLang="en-US" sz="2800" baseline="-25000" dirty="0" smtClean="0">
                <a:sym typeface="Wingdings" panose="05000000000000000000" pitchFamily="2" charset="2"/>
              </a:rPr>
              <a:t>12</a:t>
            </a:r>
            <a:r>
              <a:rPr lang="en-US" altLang="en-US" sz="2800" dirty="0" smtClean="0">
                <a:sym typeface="Wingdings" panose="05000000000000000000" pitchFamily="2" charset="2"/>
              </a:rPr>
              <a:t>O</a:t>
            </a:r>
            <a:r>
              <a:rPr lang="en-US" altLang="en-US" sz="2800" baseline="-25000" dirty="0" smtClean="0">
                <a:sym typeface="Wingdings" panose="05000000000000000000" pitchFamily="2" charset="2"/>
              </a:rPr>
              <a:t>6</a:t>
            </a:r>
            <a:r>
              <a:rPr lang="en-US" altLang="en-US" sz="2800" dirty="0" smtClean="0">
                <a:sym typeface="Wingdings" panose="05000000000000000000" pitchFamily="2" charset="2"/>
              </a:rPr>
              <a:t> + 6O</a:t>
            </a:r>
            <a:r>
              <a:rPr lang="en-US" altLang="en-US" sz="2800" baseline="-25000" dirty="0" smtClean="0">
                <a:sym typeface="Wingdings" panose="05000000000000000000" pitchFamily="2" charset="2"/>
              </a:rPr>
              <a:t>2</a:t>
            </a:r>
            <a:endParaRPr lang="en-US" altLang="en-US" sz="2800" dirty="0" smtClean="0"/>
          </a:p>
        </p:txBody>
      </p:sp>
      <p:pic>
        <p:nvPicPr>
          <p:cNvPr id="3076" name="Picture 4" descr="MPj0182676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657600"/>
            <a:ext cx="3124200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sun and leaf figure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53000" y="3657600"/>
            <a:ext cx="3314700" cy="2762250"/>
          </a:xfrm>
          <a:noFill/>
        </p:spPr>
      </p:pic>
    </p:spTree>
    <p:extLst>
      <p:ext uri="{BB962C8B-B14F-4D97-AF65-F5344CB8AC3E}">
        <p14:creationId xmlns:p14="http://schemas.microsoft.com/office/powerpoint/2010/main" val="40033654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/>
              <a:t>Why is Photosynthesis important?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3667125"/>
          </a:xfrm>
        </p:spPr>
        <p:txBody>
          <a:bodyPr/>
          <a:lstStyle/>
          <a:p>
            <a:pPr eaLnBrk="1" hangingPunct="1">
              <a:buFontTx/>
              <a:buBlip>
                <a:blip r:embed="rId3"/>
              </a:buBlip>
            </a:pPr>
            <a:r>
              <a:rPr lang="en-US" altLang="en-US" sz="3600" smtClean="0">
                <a:solidFill>
                  <a:schemeClr val="tx2"/>
                </a:solidFill>
              </a:rPr>
              <a:t>Makes organic molecules (glucose) out of inorganic materials (carbon dioxide and water).</a:t>
            </a:r>
          </a:p>
          <a:p>
            <a:pPr eaLnBrk="1" hangingPunct="1">
              <a:buFontTx/>
              <a:buBlip>
                <a:blip r:embed="rId3"/>
              </a:buBlip>
            </a:pPr>
            <a:r>
              <a:rPr lang="en-US" altLang="en-US" sz="3600" smtClean="0">
                <a:solidFill>
                  <a:schemeClr val="tx2"/>
                </a:solidFill>
              </a:rPr>
              <a:t>It begins all food chains/webs.  Thus all life is supported by this process.</a:t>
            </a:r>
          </a:p>
          <a:p>
            <a:pPr eaLnBrk="1" hangingPunct="1">
              <a:buFontTx/>
              <a:buBlip>
                <a:blip r:embed="rId3"/>
              </a:buBlip>
            </a:pPr>
            <a:r>
              <a:rPr lang="en-US" altLang="en-US" sz="3600" smtClean="0">
                <a:solidFill>
                  <a:schemeClr val="tx2"/>
                </a:solidFill>
              </a:rPr>
              <a:t>It also makes oxygen gas!!</a:t>
            </a:r>
          </a:p>
        </p:txBody>
      </p:sp>
    </p:spTree>
    <p:extLst>
      <p:ext uri="{BB962C8B-B14F-4D97-AF65-F5344CB8AC3E}">
        <p14:creationId xmlns:p14="http://schemas.microsoft.com/office/powerpoint/2010/main" val="790912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371600"/>
            <a:ext cx="7162800" cy="4953000"/>
          </a:xfrm>
        </p:spPr>
        <p:txBody>
          <a:bodyPr/>
          <a:lstStyle/>
          <a:p>
            <a:pPr eaLnBrk="1" hangingPunct="1">
              <a:buFontTx/>
              <a:buBlip>
                <a:blip r:embed="rId3"/>
              </a:buBlip>
            </a:pPr>
            <a:r>
              <a:rPr lang="en-US" altLang="en-US" sz="3600" smtClean="0">
                <a:solidFill>
                  <a:schemeClr val="tx2"/>
                </a:solidFill>
              </a:rPr>
              <a:t>Plants use sunlight to turn water and carbon dioxide into glucose. Glucose is a kind of sugar. </a:t>
            </a:r>
          </a:p>
          <a:p>
            <a:pPr eaLnBrk="1" hangingPunct="1">
              <a:buFontTx/>
              <a:buBlip>
                <a:blip r:embed="rId3"/>
              </a:buBlip>
            </a:pPr>
            <a:r>
              <a:rPr lang="en-US" altLang="en-US" sz="3600" smtClean="0">
                <a:solidFill>
                  <a:schemeClr val="tx2"/>
                </a:solidFill>
              </a:rPr>
              <a:t>Plants use glucose as food for energy and as a building block for growing.</a:t>
            </a:r>
          </a:p>
          <a:p>
            <a:pPr eaLnBrk="1" hangingPunct="1">
              <a:buFontTx/>
              <a:buBlip>
                <a:blip r:embed="rId3"/>
              </a:buBlip>
            </a:pPr>
            <a:r>
              <a:rPr lang="en-US" altLang="en-US" sz="3600" u="sng" smtClean="0">
                <a:solidFill>
                  <a:schemeClr val="tx2"/>
                </a:solidFill>
              </a:rPr>
              <a:t>Autotrophs</a:t>
            </a:r>
            <a:r>
              <a:rPr lang="en-US" altLang="en-US" sz="3600" smtClean="0">
                <a:solidFill>
                  <a:schemeClr val="tx2"/>
                </a:solidFill>
              </a:rPr>
              <a:t> make glucose and </a:t>
            </a:r>
            <a:r>
              <a:rPr lang="en-US" altLang="en-US" sz="3600" u="sng" smtClean="0">
                <a:solidFill>
                  <a:schemeClr val="tx2"/>
                </a:solidFill>
              </a:rPr>
              <a:t>heterotrophs</a:t>
            </a:r>
            <a:r>
              <a:rPr lang="en-US" altLang="en-US" sz="3600" smtClean="0">
                <a:solidFill>
                  <a:schemeClr val="tx2"/>
                </a:solidFill>
              </a:rPr>
              <a:t> are </a:t>
            </a:r>
            <a:r>
              <a:rPr lang="en-US" altLang="en-US" sz="3600" u="sng" smtClean="0">
                <a:solidFill>
                  <a:schemeClr val="tx2"/>
                </a:solidFill>
              </a:rPr>
              <a:t>consumers</a:t>
            </a:r>
            <a:r>
              <a:rPr lang="en-US" altLang="en-US" sz="3600" smtClean="0">
                <a:solidFill>
                  <a:schemeClr val="tx2"/>
                </a:solidFill>
              </a:rPr>
              <a:t> of it.</a:t>
            </a:r>
          </a:p>
        </p:txBody>
      </p:sp>
      <p:pic>
        <p:nvPicPr>
          <p:cNvPr id="6147" name="Picture 3" descr="BD13730_">
            <a:hlinkClick r:id="rId4"/>
          </p:cNvPr>
          <p:cNvPicPr>
            <a:picLocks noChangeAspect="1" noChangeArrowheads="1" noCrop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72200" y="3886200"/>
            <a:ext cx="2971800" cy="2971800"/>
          </a:xfrm>
        </p:spPr>
      </p:pic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152400" y="228600"/>
            <a:ext cx="4162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4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pitchFamily="1" charset="0"/>
              </a:rPr>
              <a:t>Photo-synthesis</a:t>
            </a: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3581400" y="990600"/>
            <a:ext cx="4875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sz="2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pitchFamily="1" charset="0"/>
              </a:rPr>
              <a:t>means</a:t>
            </a: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pitchFamily="1" charset="0"/>
              </a:rPr>
              <a:t> </a:t>
            </a:r>
            <a:r>
              <a:rPr lang="en-US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pitchFamily="1" charset="0"/>
              </a:rPr>
              <a:t>"putting together with light."</a:t>
            </a:r>
          </a:p>
        </p:txBody>
      </p:sp>
    </p:spTree>
    <p:extLst>
      <p:ext uri="{BB962C8B-B14F-4D97-AF65-F5344CB8AC3E}">
        <p14:creationId xmlns:p14="http://schemas.microsoft.com/office/powerpoint/2010/main" val="662481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 sz="4800" smtClean="0"/>
              <a:t>Photosynthesis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905000"/>
            <a:ext cx="9144000" cy="1558925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GB" altLang="en-US" sz="2800" smtClean="0">
              <a:solidFill>
                <a:schemeClr val="tx2"/>
              </a:solidFill>
            </a:endParaRPr>
          </a:p>
          <a:p>
            <a:pPr eaLnBrk="1" hangingPunct="1">
              <a:buFontTx/>
              <a:buNone/>
            </a:pPr>
            <a:endParaRPr lang="en-GB" altLang="en-US" sz="2800" smtClean="0">
              <a:solidFill>
                <a:schemeClr val="tx2"/>
              </a:solidFill>
            </a:endParaRPr>
          </a:p>
          <a:p>
            <a:pPr eaLnBrk="1" hangingPunct="1">
              <a:buFontTx/>
              <a:buNone/>
            </a:pPr>
            <a:r>
              <a:rPr lang="en-GB" altLang="en-US" sz="2800" b="1" smtClean="0">
                <a:solidFill>
                  <a:schemeClr val="tx2"/>
                </a:solidFill>
              </a:rPr>
              <a:t>Carbon dioxide + water                             glucose + oxygen</a:t>
            </a:r>
            <a:endParaRPr lang="en-US" altLang="en-US" sz="2800" b="1" smtClean="0">
              <a:solidFill>
                <a:schemeClr val="tx2"/>
              </a:solidFill>
            </a:endParaRPr>
          </a:p>
        </p:txBody>
      </p:sp>
      <p:pic>
        <p:nvPicPr>
          <p:cNvPr id="8196" name="Picture 4" descr="sun"/>
          <p:cNvPicPr>
            <a:picLocks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54838" y="0"/>
            <a:ext cx="2189162" cy="2189163"/>
          </a:xfrm>
          <a:noFill/>
        </p:spPr>
      </p:pic>
      <p:sp>
        <p:nvSpPr>
          <p:cNvPr id="8197" name="Line 5"/>
          <p:cNvSpPr>
            <a:spLocks noChangeShapeType="1"/>
          </p:cNvSpPr>
          <p:nvPr/>
        </p:nvSpPr>
        <p:spPr bwMode="auto">
          <a:xfrm>
            <a:off x="3886200" y="3048000"/>
            <a:ext cx="1676400" cy="0"/>
          </a:xfrm>
          <a:prstGeom prst="line">
            <a:avLst/>
          </a:prstGeom>
          <a:noFill/>
          <a:ln w="63500">
            <a:solidFill>
              <a:srgbClr val="FF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4038600" y="2462213"/>
            <a:ext cx="12366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1" charset="2"/>
              <a:buNone/>
              <a:defRPr/>
            </a:pPr>
            <a:r>
              <a:rPr lang="en-GB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pitchFamily="1" charset="0"/>
              </a:rPr>
              <a:t>sunlight</a:t>
            </a:r>
          </a:p>
        </p:txBody>
      </p:sp>
      <p:sp>
        <p:nvSpPr>
          <p:cNvPr id="34823" name="Rectangle 7"/>
          <p:cNvSpPr>
            <a:spLocks noChangeArrowheads="1"/>
          </p:cNvSpPr>
          <p:nvPr/>
        </p:nvSpPr>
        <p:spPr bwMode="auto">
          <a:xfrm>
            <a:off x="3352800" y="3276600"/>
            <a:ext cx="28670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1" charset="2"/>
              <a:buNone/>
              <a:defRPr/>
            </a:pPr>
            <a:r>
              <a:rPr lang="en-GB" sz="20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pitchFamily="1" charset="0"/>
              </a:rPr>
              <a:t>absorbed by chlorophyll</a:t>
            </a:r>
          </a:p>
        </p:txBody>
      </p:sp>
      <p:sp>
        <p:nvSpPr>
          <p:cNvPr id="34824" name="Rectangle 8"/>
          <p:cNvSpPr>
            <a:spLocks noChangeArrowheads="1"/>
          </p:cNvSpPr>
          <p:nvPr/>
        </p:nvSpPr>
        <p:spPr bwMode="auto">
          <a:xfrm>
            <a:off x="0" y="3810000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n-US" sz="36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pitchFamily="1" charset="0"/>
              </a:rPr>
              <a:t>6</a:t>
            </a:r>
            <a:r>
              <a:rPr lang="en-US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pitchFamily="1" charset="0"/>
              </a:rPr>
              <a:t>CO</a:t>
            </a:r>
            <a:r>
              <a:rPr lang="en-US" sz="3600" b="1" baseline="-25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pitchFamily="1" charset="0"/>
              </a:rPr>
              <a:t>2</a:t>
            </a:r>
            <a:r>
              <a:rPr lang="en-US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pitchFamily="1" charset="0"/>
              </a:rPr>
              <a:t> + </a:t>
            </a:r>
            <a:r>
              <a:rPr lang="en-US" sz="36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pitchFamily="1" charset="0"/>
              </a:rPr>
              <a:t>6</a:t>
            </a:r>
            <a:r>
              <a:rPr lang="en-US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pitchFamily="1" charset="0"/>
              </a:rPr>
              <a:t>H</a:t>
            </a:r>
            <a:r>
              <a:rPr lang="en-US" sz="3600" b="1" baseline="-25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pitchFamily="1" charset="0"/>
              </a:rPr>
              <a:t>2</a:t>
            </a:r>
            <a:r>
              <a:rPr lang="en-US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pitchFamily="1" charset="0"/>
              </a:rPr>
              <a:t>O + energy </a:t>
            </a:r>
            <a:r>
              <a:rPr lang="en-US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pitchFamily="1" charset="0"/>
                <a:sym typeface="Symbol" pitchFamily="1" charset="2"/>
              </a:rPr>
              <a:t> </a:t>
            </a:r>
            <a:r>
              <a:rPr lang="en-US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pitchFamily="1" charset="0"/>
              </a:rPr>
              <a:t>C</a:t>
            </a:r>
            <a:r>
              <a:rPr lang="en-US" sz="3600" b="1" baseline="-25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pitchFamily="1" charset="0"/>
              </a:rPr>
              <a:t>6</a:t>
            </a:r>
            <a:r>
              <a:rPr lang="en-US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pitchFamily="1" charset="0"/>
              </a:rPr>
              <a:t>H</a:t>
            </a:r>
            <a:r>
              <a:rPr lang="en-US" sz="3600" b="1" baseline="-25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pitchFamily="1" charset="0"/>
              </a:rPr>
              <a:t>12</a:t>
            </a:r>
            <a:r>
              <a:rPr lang="en-US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pitchFamily="1" charset="0"/>
              </a:rPr>
              <a:t>O</a:t>
            </a:r>
            <a:r>
              <a:rPr lang="en-US" sz="3600" b="1" baseline="-25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pitchFamily="1" charset="0"/>
              </a:rPr>
              <a:t>6</a:t>
            </a:r>
            <a:r>
              <a:rPr lang="en-US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pitchFamily="1" charset="0"/>
                <a:sym typeface="Symbol" pitchFamily="1" charset="2"/>
              </a:rPr>
              <a:t> </a:t>
            </a:r>
            <a:r>
              <a:rPr lang="en-US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pitchFamily="1" charset="0"/>
              </a:rPr>
              <a:t>+ </a:t>
            </a:r>
            <a:r>
              <a:rPr lang="en-US" sz="3600" b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pitchFamily="1" charset="0"/>
              </a:rPr>
              <a:t>6</a:t>
            </a:r>
            <a:r>
              <a:rPr lang="en-US" sz="36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pitchFamily="1" charset="0"/>
              </a:rPr>
              <a:t>O</a:t>
            </a:r>
            <a:r>
              <a:rPr lang="en-US" sz="3600" b="1" baseline="-250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Times New Roman" pitchFamily="1" charset="0"/>
              </a:rPr>
              <a:t>2</a:t>
            </a:r>
          </a:p>
        </p:txBody>
      </p:sp>
      <p:pic>
        <p:nvPicPr>
          <p:cNvPr id="8201" name="Picture 9" descr="greenplants">
            <a:hlinkClick r:id="rId4" tooltip="&quot;levels at which photosynthesis functions&quot;"/>
          </p:cNvPr>
          <p:cNvPicPr>
            <a:picLocks noChangeAspect="1" noChangeArrowheads="1"/>
          </p:cNvPicPr>
          <p:nvPr>
            <p:ph sz="quarter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2454275" cy="2189163"/>
          </a:xfrm>
        </p:spPr>
      </p:pic>
      <p:pic>
        <p:nvPicPr>
          <p:cNvPr id="34826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25"/>
          <a:stretch>
            <a:fillRect/>
          </a:stretch>
        </p:blipFill>
        <p:spPr bwMode="auto">
          <a:xfrm>
            <a:off x="0" y="4665663"/>
            <a:ext cx="9144000" cy="219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914400" y="4572000"/>
            <a:ext cx="5499100" cy="1987550"/>
            <a:chOff x="2024" y="2669"/>
            <a:chExt cx="3464" cy="1252"/>
          </a:xfrm>
        </p:grpSpPr>
        <p:sp>
          <p:nvSpPr>
            <p:cNvPr id="8204" name="Text Box 12"/>
            <p:cNvSpPr txBox="1">
              <a:spLocks noChangeArrowheads="1"/>
            </p:cNvSpPr>
            <p:nvPr/>
          </p:nvSpPr>
          <p:spPr bwMode="auto">
            <a:xfrm>
              <a:off x="2024" y="3385"/>
              <a:ext cx="3464" cy="536"/>
            </a:xfrm>
            <a:prstGeom prst="rect">
              <a:avLst/>
            </a:prstGeom>
            <a:solidFill>
              <a:srgbClr val="FFFF00"/>
            </a:solidFill>
            <a:ln w="25400">
              <a:solidFill>
                <a:schemeClr val="bg2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600">
                  <a:solidFill>
                    <a:schemeClr val="bg2"/>
                  </a:solidFill>
                  <a:latin typeface="Arial" panose="020B0604020202020204" pitchFamily="34" charset="0"/>
                </a:rPr>
                <a:t>As can be seen from the equation for photosynthesis, the wood, bark, and root came from </a:t>
              </a:r>
              <a:r>
                <a:rPr lang="en-US" altLang="en-US" sz="1600" b="1" i="1">
                  <a:solidFill>
                    <a:schemeClr val="bg2"/>
                  </a:solidFill>
                  <a:latin typeface="Arial" panose="020B0604020202020204" pitchFamily="34" charset="0"/>
                </a:rPr>
                <a:t>water and carbon dioxide</a:t>
              </a:r>
              <a:r>
                <a:rPr lang="en-US" altLang="en-US" sz="1600">
                  <a:solidFill>
                    <a:schemeClr val="bg2"/>
                  </a:solidFill>
                  <a:latin typeface="Arial" panose="020B0604020202020204" pitchFamily="34" charset="0"/>
                </a:rPr>
                <a:t>.</a:t>
              </a:r>
            </a:p>
          </p:txBody>
        </p:sp>
        <p:sp>
          <p:nvSpPr>
            <p:cNvPr id="8205" name="Line 13"/>
            <p:cNvSpPr>
              <a:spLocks noChangeShapeType="1"/>
            </p:cNvSpPr>
            <p:nvPr/>
          </p:nvSpPr>
          <p:spPr bwMode="auto">
            <a:xfrm flipH="1" flipV="1">
              <a:off x="2772" y="2669"/>
              <a:ext cx="403" cy="775"/>
            </a:xfrm>
            <a:prstGeom prst="line">
              <a:avLst/>
            </a:prstGeom>
            <a:noFill/>
            <a:ln w="76200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12103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2" grpId="0"/>
      <p:bldP spid="348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0" y="914400"/>
            <a:ext cx="1828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r>
              <a:rPr lang="en-US" altLang="en-US" sz="3200" b="1">
                <a:solidFill>
                  <a:srgbClr val="CC0000"/>
                </a:solidFill>
                <a:latin typeface="Arial Narrow" panose="020B0606020202030204" pitchFamily="34" charset="0"/>
              </a:rPr>
              <a:t>Check it!</a:t>
            </a:r>
          </a:p>
        </p:txBody>
      </p:sp>
      <p:pic>
        <p:nvPicPr>
          <p:cNvPr id="9219" name="Picture 4" descr="irrigation-photosynthesis"/>
          <p:cNvPicPr>
            <a:picLocks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5000" y="0"/>
            <a:ext cx="7239000" cy="6858000"/>
          </a:xfrm>
          <a:noFill/>
        </p:spPr>
      </p:pic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4267200" cy="838200"/>
          </a:xfrm>
        </p:spPr>
        <p:txBody>
          <a:bodyPr/>
          <a:lstStyle/>
          <a:p>
            <a:pPr eaLnBrk="1" hangingPunct="1"/>
            <a:r>
              <a:rPr lang="en-US" altLang="en-US" smtClean="0"/>
              <a:t>Plants in Action</a:t>
            </a: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0" y="1828800"/>
            <a:ext cx="1981200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bg2"/>
              </a:buClr>
            </a:pPr>
            <a:r>
              <a:rPr kumimoji="1" lang="en-US" altLang="en-US" sz="2800">
                <a:solidFill>
                  <a:srgbClr val="CC0000"/>
                </a:solidFill>
              </a:rPr>
              <a:t>What is the process that uses the sun’s energy to make simple sugars?</a:t>
            </a:r>
          </a:p>
        </p:txBody>
      </p:sp>
    </p:spTree>
    <p:extLst>
      <p:ext uri="{BB962C8B-B14F-4D97-AF65-F5344CB8AC3E}">
        <p14:creationId xmlns:p14="http://schemas.microsoft.com/office/powerpoint/2010/main" val="3158390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400" dirty="0" smtClean="0"/>
              <a:t>Cells Live in a Liquid Environment</a:t>
            </a: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b="1" dirty="0" smtClean="0"/>
              <a:t>Functions of the plasma membrane: </a:t>
            </a:r>
          </a:p>
          <a:p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Gatekeeper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Regulates the movement of dissolved molecules from the liquid on one side of the membrane to the liquid on the other side.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Main components: </a:t>
            </a:r>
          </a:p>
          <a:p>
            <a:pPr lvl="1"/>
            <a:r>
              <a:rPr lang="en-US" sz="1400" dirty="0" smtClean="0"/>
              <a:t>Proteins</a:t>
            </a:r>
          </a:p>
          <a:p>
            <a:pPr lvl="1"/>
            <a:r>
              <a:rPr lang="en-US" sz="1400" dirty="0" smtClean="0"/>
              <a:t>Lipids in a bilayer</a:t>
            </a:r>
          </a:p>
          <a:p>
            <a:pPr lvl="1"/>
            <a:r>
              <a:rPr lang="en-US" sz="1400" dirty="0" smtClean="0"/>
              <a:t>Carbohydrates</a:t>
            </a:r>
            <a:endParaRPr lang="en-US" sz="1400" dirty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sz="2800" dirty="0" smtClean="0"/>
              <a:t>Plasma Membrane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221452"/>
            <a:ext cx="5114925" cy="388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S-B-7-3_Passive Transport PPT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7091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ln/>
          <a:effectLst>
            <a:outerShdw dist="63500" dir="2700000" algn="ctr" rotWithShape="0">
              <a:srgbClr val="FFFF00"/>
            </a:outerShdw>
          </a:effectLst>
        </p:spPr>
        <p:txBody>
          <a:bodyPr>
            <a:normAutofit fontScale="90000"/>
          </a:bodyPr>
          <a:lstStyle/>
          <a:p>
            <a:r>
              <a:rPr kumimoji="0" lang="en-US" altLang="en-US"/>
              <a:t>PHOTOSYNTHESIS AND CELLULAR RESPIRATION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352800" y="1981200"/>
            <a:ext cx="5410200" cy="41148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kumimoji="0" lang="en-US" altLang="en-US" sz="2400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kumimoji="0" lang="en-US" altLang="en-US" sz="2400" dirty="0"/>
          </a:p>
          <a:p>
            <a:pPr>
              <a:lnSpc>
                <a:spcPct val="90000"/>
              </a:lnSpc>
            </a:pPr>
            <a:r>
              <a:rPr kumimoji="0" lang="en-US" altLang="en-US" sz="2000" dirty="0"/>
              <a:t>We will examine the exchange of oxygen and carbon dioxide between living things and the environment.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kumimoji="0" lang="en-US" altLang="en-US" sz="2000" dirty="0"/>
          </a:p>
          <a:p>
            <a:pPr>
              <a:lnSpc>
                <a:spcPct val="90000"/>
              </a:lnSpc>
            </a:pPr>
            <a:endParaRPr kumimoji="0" lang="en-US" altLang="en-US" sz="2400" dirty="0"/>
          </a:p>
        </p:txBody>
      </p:sp>
      <p:pic>
        <p:nvPicPr>
          <p:cNvPr id="10245" name="Picture 5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000" b="34039"/>
          <a:stretch>
            <a:fillRect/>
          </a:stretch>
        </p:blipFill>
        <p:spPr>
          <a:xfrm>
            <a:off x="685800" y="2286000"/>
            <a:ext cx="2514600" cy="1598613"/>
          </a:xfrm>
          <a:ln w="76200">
            <a:solidFill>
              <a:srgbClr val="008000"/>
            </a:solidFill>
            <a:miter lim="800000"/>
            <a:headEnd/>
            <a:tailEnd/>
          </a:ln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375" t="11501" r="8624" b="8501"/>
          <a:stretch>
            <a:fillRect/>
          </a:stretch>
        </p:blipFill>
        <p:spPr bwMode="auto">
          <a:xfrm>
            <a:off x="457200" y="4267200"/>
            <a:ext cx="2514600" cy="2133600"/>
          </a:xfrm>
          <a:prstGeom prst="rect">
            <a:avLst/>
          </a:prstGeom>
          <a:noFill/>
          <a:ln w="76200">
            <a:solidFill>
              <a:srgbClr val="0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9086973"/>
      </p:ext>
    </p:extLst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dist="63494" dir="2700000" algn="ctr" rotWithShape="0">
              <a:schemeClr val="bg2"/>
            </a:outerShdw>
          </a:effectLst>
        </p:spPr>
        <p:txBody>
          <a:bodyPr/>
          <a:lstStyle/>
          <a:p>
            <a:r>
              <a:rPr kumimoji="0" lang="en-US" altLang="en-US"/>
              <a:t>Key Elements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981200"/>
            <a:ext cx="4343400" cy="4114800"/>
          </a:xfrm>
        </p:spPr>
        <p:txBody>
          <a:bodyPr/>
          <a:lstStyle/>
          <a:p>
            <a:pPr>
              <a:buClr>
                <a:srgbClr val="000080"/>
              </a:buClr>
              <a:buFont typeface="Wingdings" panose="05000000000000000000" pitchFamily="2" charset="2"/>
              <a:buChar char="§"/>
            </a:pPr>
            <a:r>
              <a:rPr kumimoji="0" lang="en-US" altLang="en-US" sz="2800"/>
              <a:t>Chloroplasts - Organelles found only in plant cells that carry out photosynthesis.</a:t>
            </a:r>
          </a:p>
          <a:p>
            <a:pPr>
              <a:buClr>
                <a:srgbClr val="000080"/>
              </a:buClr>
              <a:buFont typeface="Wingdings" panose="05000000000000000000" pitchFamily="2" charset="2"/>
              <a:buChar char="§"/>
            </a:pPr>
            <a:r>
              <a:rPr kumimoji="0" lang="en-US" altLang="en-US" sz="2800"/>
              <a:t>Mitochondria - Organelles found in plant and animal cells that carry out cellular respiration.</a:t>
            </a:r>
          </a:p>
        </p:txBody>
      </p:sp>
      <p:pic>
        <p:nvPicPr>
          <p:cNvPr id="11273" name="Picture 9" descr="image006"/>
          <p:cNvPicPr>
            <a:picLocks noChangeAspect="1" noChangeArrowheads="1"/>
          </p:cNvPicPr>
          <p:nvPr>
            <p:ph type="clipArt"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293" b="-9073"/>
          <a:stretch>
            <a:fillRect/>
          </a:stretch>
        </p:blipFill>
        <p:spPr>
          <a:xfrm>
            <a:off x="2667000" y="4419600"/>
            <a:ext cx="2057400" cy="2133600"/>
          </a:xfrm>
          <a:noFill/>
          <a:ln w="76200">
            <a:solidFill>
              <a:srgbClr val="000080"/>
            </a:solidFill>
            <a:miter lim="800000"/>
            <a:headEnd/>
            <a:tailEnd/>
          </a:ln>
        </p:spPr>
      </p:pic>
      <p:pic>
        <p:nvPicPr>
          <p:cNvPr id="11274" name="Picture 10" descr="chloroplastsfigure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905000"/>
            <a:ext cx="2057400" cy="2057400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5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000" b="34039"/>
          <a:stretch>
            <a:fillRect/>
          </a:stretch>
        </p:blipFill>
        <p:spPr bwMode="auto">
          <a:xfrm>
            <a:off x="228600" y="1905000"/>
            <a:ext cx="2133600" cy="1979613"/>
          </a:xfrm>
          <a:prstGeom prst="rect">
            <a:avLst/>
          </a:prstGeom>
          <a:noFill/>
          <a:ln w="7620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6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375" t="11501" r="8624" b="8501"/>
          <a:stretch>
            <a:fillRect/>
          </a:stretch>
        </p:blipFill>
        <p:spPr bwMode="auto">
          <a:xfrm>
            <a:off x="228600" y="4419600"/>
            <a:ext cx="2133600" cy="2133600"/>
          </a:xfrm>
          <a:prstGeom prst="rect">
            <a:avLst/>
          </a:prstGeom>
          <a:noFill/>
          <a:ln w="76200">
            <a:solidFill>
              <a:srgbClr val="0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8635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2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0" lang="en-US" altLang="en-US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ockwell Extra Bold" panose="02060903040505020403" pitchFamily="18" charset="0"/>
              </a:rPr>
              <a:t>EQUATION</a:t>
            </a:r>
            <a:r>
              <a:rPr kumimoji="0" lang="en-US" altLang="en-US" b="1">
                <a:effectLst>
                  <a:outerShdw blurRad="38100" dist="38100" dir="2700000" algn="tl">
                    <a:srgbClr val="000000"/>
                  </a:outerShdw>
                </a:effectLst>
                <a:latin typeface="Rockwell Extra Bold" panose="02060903040505020403" pitchFamily="18" charset="0"/>
              </a:rPr>
              <a:t> </a:t>
            </a:r>
            <a:r>
              <a:rPr kumimoji="0" lang="en-US" altLang="en-US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ockwell Extra Bold" panose="02060903040505020403" pitchFamily="18" charset="0"/>
              </a:rPr>
              <a:t>FOR</a:t>
            </a:r>
            <a:r>
              <a:rPr kumimoji="0" lang="en-US" altLang="en-US" b="1">
                <a:effectLst>
                  <a:outerShdw blurRad="38100" dist="38100" dir="2700000" algn="tl">
                    <a:srgbClr val="000000"/>
                  </a:outerShdw>
                </a:effectLst>
                <a:latin typeface="Rockwell Extra Bold" panose="02060903040505020403" pitchFamily="18" charset="0"/>
              </a:rPr>
              <a:t> </a:t>
            </a:r>
            <a:r>
              <a:rPr kumimoji="0" lang="en-US" altLang="en-US" b="1">
                <a:solidFill>
                  <a:srgbClr val="00CC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ockwell Extra Bold" panose="02060903040505020403" pitchFamily="18" charset="0"/>
              </a:rPr>
              <a:t>PHOTOSYNTHESIS</a:t>
            </a: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457200" y="3429000"/>
            <a:ext cx="1600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>
                <a:effectLst>
                  <a:outerShdw blurRad="38100" dist="38100" dir="2700000" algn="tl">
                    <a:srgbClr val="FFFFFF"/>
                  </a:outerShdw>
                </a:effectLst>
                <a:latin typeface="Rockwell Extra Bold" panose="02060903040505020403" pitchFamily="18" charset="0"/>
              </a:rPr>
              <a:t>6CO</a:t>
            </a:r>
            <a:r>
              <a:rPr lang="en-US" altLang="en-US" sz="2800" b="1" baseline="-25000">
                <a:effectLst>
                  <a:outerShdw blurRad="38100" dist="38100" dir="2700000" algn="tl">
                    <a:srgbClr val="FFFFFF"/>
                  </a:outerShdw>
                </a:effectLst>
                <a:latin typeface="Rockwell Extra Bold" panose="02060903040505020403" pitchFamily="18" charset="0"/>
              </a:rPr>
              <a:t>2</a:t>
            </a:r>
            <a:r>
              <a:rPr lang="en-US" altLang="en-US" sz="2800" b="1">
                <a:effectLst>
                  <a:outerShdw blurRad="38100" dist="38100" dir="2700000" algn="tl">
                    <a:srgbClr val="FFFFFF"/>
                  </a:outerShdw>
                </a:effectLst>
                <a:latin typeface="Rockwell Extra Bold" panose="02060903040505020403" pitchFamily="18" charset="0"/>
              </a:rPr>
              <a:t> +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1905000" y="3429000"/>
            <a:ext cx="1600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ockwell Extra Bold" panose="02060903040505020403" pitchFamily="18" charset="0"/>
              </a:rPr>
              <a:t>6H</a:t>
            </a:r>
            <a:r>
              <a:rPr lang="en-US" altLang="en-US" b="1" baseline="-2500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ockwell Extra Bold" panose="02060903040505020403" pitchFamily="18" charset="0"/>
              </a:rPr>
              <a:t>2</a:t>
            </a:r>
            <a:r>
              <a:rPr lang="en-US" altLang="en-US" b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ockwell Extra Bold" panose="02060903040505020403" pitchFamily="18" charset="0"/>
              </a:rPr>
              <a:t>O</a:t>
            </a:r>
            <a:r>
              <a:rPr lang="en-US" altLang="en-US" sz="2800" b="1">
                <a:effectLst>
                  <a:outerShdw blurRad="38100" dist="38100" dir="2700000" algn="tl">
                    <a:srgbClr val="FFFFFF"/>
                  </a:outerShdw>
                </a:effectLst>
                <a:latin typeface="Rockwell Extra Bold" panose="02060903040505020403" pitchFamily="18" charset="0"/>
              </a:rPr>
              <a:t> +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3124200" y="3429000"/>
            <a:ext cx="198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ockwell Extra Bold" panose="02060903040505020403" pitchFamily="18" charset="0"/>
              </a:rPr>
              <a:t>ENERGY</a:t>
            </a:r>
            <a:endParaRPr lang="en-US" altLang="en-US" sz="2800" b="1">
              <a:solidFill>
                <a:srgbClr val="FF66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Rockwell Extra Bold" panose="02060903040505020403" pitchFamily="18" charset="0"/>
            </a:endParaRPr>
          </a:p>
        </p:txBody>
      </p:sp>
      <p:sp>
        <p:nvSpPr>
          <p:cNvPr id="3078" name="AutoShape 6"/>
          <p:cNvSpPr>
            <a:spLocks noChangeArrowheads="1"/>
          </p:cNvSpPr>
          <p:nvPr/>
        </p:nvSpPr>
        <p:spPr bwMode="auto">
          <a:xfrm>
            <a:off x="4876800" y="3352800"/>
            <a:ext cx="1371600" cy="561975"/>
          </a:xfrm>
          <a:prstGeom prst="rightArrow">
            <a:avLst>
              <a:gd name="adj1" fmla="val 50000"/>
              <a:gd name="adj2" fmla="val 6101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000"/>
              <a:t>produces</a:t>
            </a: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6248400" y="3429000"/>
            <a:ext cx="2133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800" b="1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ockwell Extra Bold" panose="02060903040505020403" pitchFamily="18" charset="0"/>
              </a:rPr>
              <a:t>C</a:t>
            </a:r>
            <a:r>
              <a:rPr lang="en-US" altLang="en-US" sz="2800" b="1" baseline="-25000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ockwell Extra Bold" panose="02060903040505020403" pitchFamily="18" charset="0"/>
              </a:rPr>
              <a:t>6</a:t>
            </a:r>
            <a:r>
              <a:rPr lang="en-US" altLang="en-US" sz="2800" b="1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ockwell Extra Bold" panose="02060903040505020403" pitchFamily="18" charset="0"/>
              </a:rPr>
              <a:t>H</a:t>
            </a:r>
            <a:r>
              <a:rPr lang="en-US" altLang="en-US" sz="2800" b="1" baseline="-25000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ockwell Extra Bold" panose="02060903040505020403" pitchFamily="18" charset="0"/>
              </a:rPr>
              <a:t>12</a:t>
            </a:r>
            <a:r>
              <a:rPr lang="en-US" altLang="en-US" sz="2800" b="1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ockwell Extra Bold" panose="02060903040505020403" pitchFamily="18" charset="0"/>
              </a:rPr>
              <a:t>O</a:t>
            </a:r>
            <a:r>
              <a:rPr lang="en-US" altLang="en-US" sz="2800" b="1" baseline="-25000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ockwell Extra Bold" panose="02060903040505020403" pitchFamily="18" charset="0"/>
              </a:rPr>
              <a:t>6</a:t>
            </a:r>
            <a:r>
              <a:rPr lang="en-US" altLang="en-US" sz="2800" b="1">
                <a:effectLst>
                  <a:outerShdw blurRad="38100" dist="38100" dir="2700000" algn="tl">
                    <a:srgbClr val="FFFFFF"/>
                  </a:outerShdw>
                </a:effectLst>
                <a:latin typeface="Rockwell Extra Bold" panose="02060903040505020403" pitchFamily="18" charset="0"/>
              </a:rPr>
              <a:t> +</a:t>
            </a: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8229600" y="34290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ockwell Extra Bold" panose="02060903040505020403" pitchFamily="18" charset="0"/>
              </a:rPr>
              <a:t>6O</a:t>
            </a:r>
            <a:r>
              <a:rPr lang="en-US" altLang="en-US" b="1" baseline="-25000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ockwell Extra Bold" panose="02060903040505020403" pitchFamily="18" charset="0"/>
              </a:rPr>
              <a:t>2</a:t>
            </a:r>
            <a:r>
              <a:rPr lang="en-US" altLang="en-US" b="1">
                <a:effectLst>
                  <a:outerShdw blurRad="38100" dist="38100" dir="2700000" algn="tl">
                    <a:srgbClr val="FFFFFF"/>
                  </a:outerShdw>
                </a:effectLst>
                <a:latin typeface="Rockwell Extra Bold" panose="02060903040505020403" pitchFamily="18" charset="0"/>
              </a:rPr>
              <a:t> </a:t>
            </a:r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304800" y="4038600"/>
            <a:ext cx="1828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CARBON DIOXIDE</a:t>
            </a: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1752600" y="2971800"/>
            <a:ext cx="1335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WATER</a:t>
            </a:r>
          </a:p>
        </p:txBody>
      </p:sp>
      <p:sp>
        <p:nvSpPr>
          <p:cNvPr id="3084" name="Rectangle 12"/>
          <p:cNvSpPr>
            <a:spLocks noChangeArrowheads="1"/>
          </p:cNvSpPr>
          <p:nvPr/>
        </p:nvSpPr>
        <p:spPr bwMode="auto">
          <a:xfrm>
            <a:off x="6096000" y="4114800"/>
            <a:ext cx="16748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GLUCOSE</a:t>
            </a:r>
          </a:p>
        </p:txBody>
      </p:sp>
      <p:sp>
        <p:nvSpPr>
          <p:cNvPr id="3085" name="Rectangle 13"/>
          <p:cNvSpPr>
            <a:spLocks noChangeArrowheads="1"/>
          </p:cNvSpPr>
          <p:nvPr/>
        </p:nvSpPr>
        <p:spPr bwMode="auto">
          <a:xfrm>
            <a:off x="7621588" y="2971800"/>
            <a:ext cx="15224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OXYGEN</a:t>
            </a:r>
          </a:p>
        </p:txBody>
      </p:sp>
      <p:pic>
        <p:nvPicPr>
          <p:cNvPr id="3086" name="Picture 14" descr="cactus_chewinstraw_md_wh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267200"/>
            <a:ext cx="20574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8" name="Text Box 16"/>
          <p:cNvSpPr txBox="1">
            <a:spLocks noChangeArrowheads="1"/>
          </p:cNvSpPr>
          <p:nvPr/>
        </p:nvSpPr>
        <p:spPr bwMode="auto">
          <a:xfrm>
            <a:off x="822325" y="2262188"/>
            <a:ext cx="3444875" cy="544512"/>
          </a:xfrm>
          <a:prstGeom prst="rect">
            <a:avLst/>
          </a:prstGeom>
          <a:noFill/>
          <a:ln w="254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800"/>
              <a:t>Reactants</a:t>
            </a:r>
          </a:p>
        </p:txBody>
      </p:sp>
      <p:sp>
        <p:nvSpPr>
          <p:cNvPr id="3089" name="Text Box 17"/>
          <p:cNvSpPr txBox="1">
            <a:spLocks noChangeArrowheads="1"/>
          </p:cNvSpPr>
          <p:nvPr/>
        </p:nvSpPr>
        <p:spPr bwMode="auto">
          <a:xfrm>
            <a:off x="6705600" y="2286000"/>
            <a:ext cx="1539875" cy="482600"/>
          </a:xfrm>
          <a:prstGeom prst="rect">
            <a:avLst/>
          </a:prstGeom>
          <a:noFill/>
          <a:ln w="254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/>
              <a:t>Products</a:t>
            </a:r>
          </a:p>
        </p:txBody>
      </p:sp>
    </p:spTree>
    <p:extLst>
      <p:ext uri="{BB962C8B-B14F-4D97-AF65-F5344CB8AC3E}">
        <p14:creationId xmlns:p14="http://schemas.microsoft.com/office/powerpoint/2010/main" val="214797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4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utoUpdateAnimBg="0"/>
      <p:bldP spid="3075" grpId="0" autoUpdateAnimBg="0"/>
      <p:bldP spid="3076" grpId="0" autoUpdateAnimBg="0"/>
      <p:bldP spid="3077" grpId="0" autoUpdateAnimBg="0"/>
      <p:bldP spid="3079" grpId="0" autoUpdateAnimBg="0"/>
      <p:bldP spid="3080" grpId="0" autoUpdateAnimBg="0"/>
      <p:bldP spid="3081" grpId="0" autoUpdateAnimBg="0"/>
      <p:bldP spid="3083" grpId="0" autoUpdateAnimBg="0"/>
      <p:bldP spid="3084" grpId="0" autoUpdateAnimBg="0"/>
      <p:bldP spid="3085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0" lang="en-US" altLang="en-US" b="1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ockwell Extra Bold" panose="02060903040505020403" pitchFamily="18" charset="0"/>
              </a:rPr>
              <a:t>EQUATION FOR</a:t>
            </a:r>
            <a:r>
              <a:rPr kumimoji="0" lang="en-US" altLang="en-US" b="1">
                <a:effectLst>
                  <a:outerShdw blurRad="38100" dist="38100" dir="2700000" algn="tl">
                    <a:srgbClr val="000000"/>
                  </a:outerShdw>
                </a:effectLst>
                <a:latin typeface="Rockwell Extra Bold" panose="02060903040505020403" pitchFamily="18" charset="0"/>
              </a:rPr>
              <a:t> </a:t>
            </a:r>
            <a:r>
              <a:rPr kumimoji="0" lang="en-US" altLang="en-US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ockwell Extra Bold" panose="02060903040505020403" pitchFamily="18" charset="0"/>
              </a:rPr>
              <a:t>RESPIRATION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0" y="3352800"/>
            <a:ext cx="220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ockwell Extra Bold" panose="02060903040505020403" pitchFamily="18" charset="0"/>
              </a:rPr>
              <a:t>C</a:t>
            </a:r>
            <a:r>
              <a:rPr lang="en-US" altLang="en-US" b="1" baseline="-25000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ockwell Extra Bold" panose="02060903040505020403" pitchFamily="18" charset="0"/>
              </a:rPr>
              <a:t>6</a:t>
            </a:r>
            <a:r>
              <a:rPr lang="en-US" altLang="en-US" b="1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ockwell Extra Bold" panose="02060903040505020403" pitchFamily="18" charset="0"/>
              </a:rPr>
              <a:t>H</a:t>
            </a:r>
            <a:r>
              <a:rPr lang="en-US" altLang="en-US" b="1" baseline="-25000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ockwell Extra Bold" panose="02060903040505020403" pitchFamily="18" charset="0"/>
              </a:rPr>
              <a:t>12</a:t>
            </a:r>
            <a:r>
              <a:rPr lang="en-US" altLang="en-US" b="1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ockwell Extra Bold" panose="02060903040505020403" pitchFamily="18" charset="0"/>
              </a:rPr>
              <a:t>O</a:t>
            </a:r>
            <a:r>
              <a:rPr lang="en-US" altLang="en-US" b="1" baseline="-25000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ockwell Extra Bold" panose="02060903040505020403" pitchFamily="18" charset="0"/>
              </a:rPr>
              <a:t>6</a:t>
            </a:r>
            <a:r>
              <a:rPr lang="en-US" altLang="en-US" b="1">
                <a:effectLst>
                  <a:outerShdw blurRad="38100" dist="38100" dir="2700000" algn="tl">
                    <a:srgbClr val="FFFFFF"/>
                  </a:outerShdw>
                </a:effectLst>
                <a:latin typeface="Rockwell Extra Bold" panose="02060903040505020403" pitchFamily="18" charset="0"/>
              </a:rPr>
              <a:t> +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0" y="2895600"/>
            <a:ext cx="198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GLUCOSE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2057400" y="33528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ockwell Extra Bold" panose="02060903040505020403" pitchFamily="18" charset="0"/>
              </a:rPr>
              <a:t>6O</a:t>
            </a:r>
            <a:r>
              <a:rPr lang="en-US" altLang="en-US" b="1" baseline="-25000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ockwell Extra Bold" panose="02060903040505020403" pitchFamily="18" charset="0"/>
              </a:rPr>
              <a:t>2</a:t>
            </a:r>
            <a:endParaRPr lang="en-US" altLang="en-US" sz="2800" b="1" baseline="-25000">
              <a:solidFill>
                <a:srgbClr val="0033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Rockwell Extra Bold" panose="02060903040505020403" pitchFamily="18" charset="0"/>
            </a:endParaRP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1752600" y="4038600"/>
            <a:ext cx="175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0033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OXYGEN</a:t>
            </a:r>
          </a:p>
        </p:txBody>
      </p:sp>
      <p:sp>
        <p:nvSpPr>
          <p:cNvPr id="4103" name="AutoShape 7"/>
          <p:cNvSpPr>
            <a:spLocks noChangeArrowheads="1"/>
          </p:cNvSpPr>
          <p:nvPr/>
        </p:nvSpPr>
        <p:spPr bwMode="auto">
          <a:xfrm>
            <a:off x="2895600" y="3352800"/>
            <a:ext cx="1447800" cy="609600"/>
          </a:xfrm>
          <a:prstGeom prst="rightArrow">
            <a:avLst>
              <a:gd name="adj1" fmla="val 50000"/>
              <a:gd name="adj2" fmla="val 59375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000"/>
              <a:t>produces</a:t>
            </a:r>
            <a:endParaRPr lang="en-US" altLang="en-US"/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4267200" y="3352800"/>
            <a:ext cx="1447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>
                <a:effectLst>
                  <a:outerShdw blurRad="38100" dist="38100" dir="2700000" algn="tl">
                    <a:srgbClr val="FFFFFF"/>
                  </a:outerShdw>
                </a:effectLst>
                <a:latin typeface="Rockwell Extra Bold" panose="02060903040505020403" pitchFamily="18" charset="0"/>
              </a:rPr>
              <a:t>6CO</a:t>
            </a:r>
            <a:r>
              <a:rPr lang="en-US" altLang="en-US" b="1" baseline="-25000">
                <a:effectLst>
                  <a:outerShdw blurRad="38100" dist="38100" dir="2700000" algn="tl">
                    <a:srgbClr val="FFFFFF"/>
                  </a:outerShdw>
                </a:effectLst>
                <a:latin typeface="Rockwell Extra Bold" panose="02060903040505020403" pitchFamily="18" charset="0"/>
              </a:rPr>
              <a:t>2</a:t>
            </a:r>
            <a:r>
              <a:rPr lang="en-US" altLang="en-US" sz="2800" b="1">
                <a:effectLst>
                  <a:outerShdw blurRad="38100" dist="38100" dir="2700000" algn="tl">
                    <a:srgbClr val="FFFFFF"/>
                  </a:outerShdw>
                </a:effectLst>
                <a:latin typeface="Rockwell Extra Bold" panose="02060903040505020403" pitchFamily="18" charset="0"/>
              </a:rPr>
              <a:t> +</a:t>
            </a: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4038600" y="2514600"/>
            <a:ext cx="1600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CARBON DIOXIDE</a:t>
            </a:r>
          </a:p>
        </p:txBody>
      </p:sp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5715000" y="3352800"/>
            <a:ext cx="152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ockwell Extra Bold" panose="02060903040505020403" pitchFamily="18" charset="0"/>
              </a:rPr>
              <a:t>6H</a:t>
            </a:r>
            <a:r>
              <a:rPr lang="en-US" altLang="en-US" b="1" baseline="-25000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ockwell Extra Bold" panose="02060903040505020403" pitchFamily="18" charset="0"/>
              </a:rPr>
              <a:t>2</a:t>
            </a:r>
            <a:r>
              <a:rPr lang="en-US" altLang="en-US" b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ockwell Extra Bold" panose="02060903040505020403" pitchFamily="18" charset="0"/>
              </a:rPr>
              <a:t>O</a:t>
            </a:r>
            <a:r>
              <a:rPr lang="en-US" altLang="en-US" sz="2800" b="1">
                <a:effectLst>
                  <a:outerShdw blurRad="38100" dist="38100" dir="2700000" algn="tl">
                    <a:srgbClr val="FFFFFF"/>
                  </a:outerShdw>
                </a:effectLst>
                <a:latin typeface="Rockwell Extra Bold" panose="02060903040505020403" pitchFamily="18" charset="0"/>
              </a:rPr>
              <a:t> +</a:t>
            </a:r>
          </a:p>
        </p:txBody>
      </p:sp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7315200" y="3352800"/>
            <a:ext cx="182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Rockwell Extra Bold" panose="02060903040505020403" pitchFamily="18" charset="0"/>
              </a:rPr>
              <a:t>ENERGY</a:t>
            </a:r>
          </a:p>
        </p:txBody>
      </p:sp>
      <p:sp>
        <p:nvSpPr>
          <p:cNvPr id="4108" name="Text Box 12"/>
          <p:cNvSpPr txBox="1">
            <a:spLocks noChangeArrowheads="1"/>
          </p:cNvSpPr>
          <p:nvPr/>
        </p:nvSpPr>
        <p:spPr bwMode="auto">
          <a:xfrm>
            <a:off x="5638800" y="4038600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3333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WATER</a:t>
            </a:r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7620000" y="2819400"/>
            <a:ext cx="838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ATP</a:t>
            </a:r>
          </a:p>
        </p:txBody>
      </p:sp>
      <p:pic>
        <p:nvPicPr>
          <p:cNvPr id="4111" name="Picture 15" descr="tree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724400"/>
            <a:ext cx="1343025" cy="1477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mushroom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953000"/>
            <a:ext cx="1246188" cy="111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3" name="Picture 17" descr="rhino_standing_around_md_wht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724400"/>
            <a:ext cx="1485900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15" name="Text Box 19"/>
          <p:cNvSpPr txBox="1">
            <a:spLocks noChangeArrowheads="1"/>
          </p:cNvSpPr>
          <p:nvPr/>
        </p:nvSpPr>
        <p:spPr bwMode="auto">
          <a:xfrm>
            <a:off x="517525" y="2109788"/>
            <a:ext cx="1393825" cy="482600"/>
          </a:xfrm>
          <a:prstGeom prst="rect">
            <a:avLst/>
          </a:prstGeom>
          <a:noFill/>
          <a:ln w="254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Reactants</a:t>
            </a:r>
          </a:p>
        </p:txBody>
      </p:sp>
      <p:sp>
        <p:nvSpPr>
          <p:cNvPr id="4116" name="Text Box 20"/>
          <p:cNvSpPr txBox="1">
            <a:spLocks noChangeArrowheads="1"/>
          </p:cNvSpPr>
          <p:nvPr/>
        </p:nvSpPr>
        <p:spPr bwMode="auto">
          <a:xfrm>
            <a:off x="5699125" y="2033588"/>
            <a:ext cx="1276350" cy="482600"/>
          </a:xfrm>
          <a:prstGeom prst="rect">
            <a:avLst/>
          </a:prstGeom>
          <a:noFill/>
          <a:ln w="25400" cap="rnd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Products</a:t>
            </a:r>
          </a:p>
        </p:txBody>
      </p:sp>
    </p:spTree>
    <p:extLst>
      <p:ext uri="{BB962C8B-B14F-4D97-AF65-F5344CB8AC3E}">
        <p14:creationId xmlns:p14="http://schemas.microsoft.com/office/powerpoint/2010/main" val="814896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 autoUpdateAnimBg="0"/>
      <p:bldP spid="4099" grpId="0" autoUpdateAnimBg="0"/>
      <p:bldP spid="4100" grpId="0" autoUpdateAnimBg="0"/>
      <p:bldP spid="4101" grpId="0" autoUpdateAnimBg="0"/>
      <p:bldP spid="4102" grpId="0" autoUpdateAnimBg="0"/>
      <p:bldP spid="4104" grpId="0" autoUpdateAnimBg="0"/>
      <p:bldP spid="4105" grpId="0" autoUpdateAnimBg="0"/>
      <p:bldP spid="4106" grpId="0" autoUpdateAnimBg="0"/>
      <p:bldP spid="4107" grpId="0" autoUpdateAnimBg="0"/>
      <p:bldP spid="4108" grpId="0" autoUpdateAnimBg="0"/>
      <p:bldP spid="4110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/>
          </p:nvPr>
        </p:nvSpPr>
        <p:spPr/>
        <p:txBody>
          <a:bodyPr/>
          <a:lstStyle/>
          <a:p>
            <a:endParaRPr kumimoji="0" lang="en-US" altLang="en-US"/>
          </a:p>
        </p:txBody>
      </p:sp>
      <p:pic>
        <p:nvPicPr>
          <p:cNvPr id="13315" name="Picture 3" descr="cyclicalflo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95400"/>
            <a:ext cx="7772400" cy="4800600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609600"/>
            <a:ext cx="7772400" cy="533400"/>
          </a:xfrm>
        </p:spPr>
        <p:txBody>
          <a:bodyPr>
            <a:normAutofit fontScale="90000"/>
          </a:bodyPr>
          <a:lstStyle/>
          <a:p>
            <a:r>
              <a:rPr kumimoji="0" lang="en-US" altLang="en-US"/>
              <a:t>HOW IT RELATES!</a:t>
            </a:r>
          </a:p>
        </p:txBody>
      </p:sp>
    </p:spTree>
    <p:extLst>
      <p:ext uri="{BB962C8B-B14F-4D97-AF65-F5344CB8AC3E}">
        <p14:creationId xmlns:p14="http://schemas.microsoft.com/office/powerpoint/2010/main" val="3060632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772400" cy="1143000"/>
          </a:xfrm>
        </p:spPr>
        <p:txBody>
          <a:bodyPr/>
          <a:lstStyle/>
          <a:p>
            <a:r>
              <a:rPr kumimoji="0" lang="en-US" altLang="en-US" sz="3600" b="1">
                <a:effectLst>
                  <a:outerShdw blurRad="38100" dist="38100" dir="2700000" algn="tl">
                    <a:srgbClr val="000000"/>
                  </a:outerShdw>
                </a:effectLst>
                <a:latin typeface="Alien Encounters" pitchFamily="2" charset="0"/>
              </a:rPr>
              <a:t>Overview of photosynthesis and respiration</a:t>
            </a: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609600" y="4419600"/>
            <a:ext cx="1905000" cy="9906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anose="020E0802020502020306" pitchFamily="34" charset="0"/>
              </a:rPr>
              <a:t>PHOTOSYNTHESIS</a:t>
            </a:r>
          </a:p>
        </p:txBody>
      </p:sp>
      <p:sp>
        <p:nvSpPr>
          <p:cNvPr id="2053" name="AutoShape 5"/>
          <p:cNvSpPr>
            <a:spLocks noChangeArrowheads="1"/>
          </p:cNvSpPr>
          <p:nvPr/>
        </p:nvSpPr>
        <p:spPr bwMode="auto">
          <a:xfrm>
            <a:off x="6858000" y="4038600"/>
            <a:ext cx="1666875" cy="1371600"/>
          </a:xfrm>
          <a:prstGeom prst="triangle">
            <a:avLst>
              <a:gd name="adj" fmla="val 50000"/>
            </a:avLst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600" b="1">
                <a:effectLst>
                  <a:outerShdw blurRad="38100" dist="38100" dir="2700000" algn="tl">
                    <a:srgbClr val="FFFFFF"/>
                  </a:outerShdw>
                </a:effectLst>
                <a:latin typeface="Berlin Sans FB Demi" panose="020E0802020502020306" pitchFamily="34" charset="0"/>
              </a:rPr>
              <a:t>CELL</a:t>
            </a:r>
          </a:p>
          <a:p>
            <a:pPr algn="ctr"/>
            <a:r>
              <a:rPr lang="en-US" altLang="en-US" sz="1600" b="1">
                <a:effectLst>
                  <a:outerShdw blurRad="38100" dist="38100" dir="2700000" algn="tl">
                    <a:srgbClr val="FFFFFF"/>
                  </a:outerShdw>
                </a:effectLst>
                <a:latin typeface="Berlin Sans FB Demi" panose="020E0802020502020306" pitchFamily="34" charset="0"/>
              </a:rPr>
              <a:t>ACTIVITIES</a:t>
            </a: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3733800" y="4419600"/>
            <a:ext cx="1905000" cy="9906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600" b="1">
                <a:effectLst>
                  <a:outerShdw blurRad="38100" dist="38100" dir="2700000" algn="tl">
                    <a:srgbClr val="FFFFFF"/>
                  </a:outerShdw>
                </a:effectLst>
                <a:latin typeface="Berlin Sans FB Demi" panose="020E0802020502020306" pitchFamily="34" charset="0"/>
              </a:rPr>
              <a:t>RESPIRATION</a:t>
            </a:r>
          </a:p>
        </p:txBody>
      </p:sp>
      <p:pic>
        <p:nvPicPr>
          <p:cNvPr id="2057" name="Picture 9" descr="partly_sunny_md_wht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28800"/>
            <a:ext cx="17145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8" name="AutoShape 10"/>
          <p:cNvSpPr>
            <a:spLocks noChangeArrowheads="1"/>
          </p:cNvSpPr>
          <p:nvPr/>
        </p:nvSpPr>
        <p:spPr bwMode="auto">
          <a:xfrm>
            <a:off x="2667000" y="4724400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800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9" name="AutoShape 11"/>
          <p:cNvSpPr>
            <a:spLocks noChangeArrowheads="1"/>
          </p:cNvSpPr>
          <p:nvPr/>
        </p:nvSpPr>
        <p:spPr bwMode="auto">
          <a:xfrm>
            <a:off x="5943600" y="4724400"/>
            <a:ext cx="976313" cy="485775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80008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1" name="AutoShape 13"/>
          <p:cNvSpPr>
            <a:spLocks noChangeArrowheads="1"/>
          </p:cNvSpPr>
          <p:nvPr/>
        </p:nvSpPr>
        <p:spPr bwMode="auto">
          <a:xfrm>
            <a:off x="1143000" y="3200400"/>
            <a:ext cx="485775" cy="976313"/>
          </a:xfrm>
          <a:prstGeom prst="downArrow">
            <a:avLst>
              <a:gd name="adj1" fmla="val 50000"/>
              <a:gd name="adj2" fmla="val 50245"/>
            </a:avLst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62" name="Text Box 14"/>
          <p:cNvSpPr txBox="1">
            <a:spLocks noChangeArrowheads="1"/>
          </p:cNvSpPr>
          <p:nvPr/>
        </p:nvSpPr>
        <p:spPr bwMode="auto">
          <a:xfrm>
            <a:off x="990600" y="1371600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>
                <a:effectLst>
                  <a:outerShdw blurRad="38100" dist="38100" dir="2700000" algn="tl">
                    <a:srgbClr val="FFFFFF"/>
                  </a:outerShdw>
                </a:effectLst>
                <a:latin typeface="Rockwell Extra Bold" panose="02060903040505020403" pitchFamily="18" charset="0"/>
              </a:rPr>
              <a:t>SUN</a:t>
            </a:r>
          </a:p>
        </p:txBody>
      </p:sp>
      <p:sp>
        <p:nvSpPr>
          <p:cNvPr id="2063" name="Text Box 15"/>
          <p:cNvSpPr txBox="1">
            <a:spLocks noChangeArrowheads="1"/>
          </p:cNvSpPr>
          <p:nvPr/>
        </p:nvSpPr>
        <p:spPr bwMode="auto">
          <a:xfrm>
            <a:off x="1905000" y="3276600"/>
            <a:ext cx="1905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>
                <a:effectLst>
                  <a:outerShdw blurRad="38100" dist="38100" dir="2700000" algn="tl">
                    <a:srgbClr val="FFFFFF"/>
                  </a:outerShdw>
                </a:effectLst>
                <a:latin typeface="Rockwell Extra Bold" panose="02060903040505020403" pitchFamily="18" charset="0"/>
              </a:rPr>
              <a:t>RADIANT ENERGY</a:t>
            </a:r>
          </a:p>
        </p:txBody>
      </p:sp>
      <p:sp>
        <p:nvSpPr>
          <p:cNvPr id="2064" name="Text Box 16"/>
          <p:cNvSpPr txBox="1">
            <a:spLocks noChangeArrowheads="1"/>
          </p:cNvSpPr>
          <p:nvPr/>
        </p:nvSpPr>
        <p:spPr bwMode="auto">
          <a:xfrm>
            <a:off x="2209800" y="5562600"/>
            <a:ext cx="1828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>
                <a:effectLst>
                  <a:outerShdw blurRad="38100" dist="38100" dir="2700000" algn="tl">
                    <a:srgbClr val="FFFFFF"/>
                  </a:outerShdw>
                </a:effectLst>
                <a:latin typeface="Rockwell Extra Bold" panose="02060903040505020403" pitchFamily="18" charset="0"/>
              </a:rPr>
              <a:t>GLUCOSE</a:t>
            </a:r>
          </a:p>
        </p:txBody>
      </p:sp>
      <p:sp>
        <p:nvSpPr>
          <p:cNvPr id="2065" name="Text Box 17"/>
          <p:cNvSpPr txBox="1">
            <a:spLocks noChangeArrowheads="1"/>
          </p:cNvSpPr>
          <p:nvPr/>
        </p:nvSpPr>
        <p:spPr bwMode="auto">
          <a:xfrm>
            <a:off x="5181600" y="5562600"/>
            <a:ext cx="266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b="1">
                <a:effectLst>
                  <a:outerShdw blurRad="38100" dist="38100" dir="2700000" algn="tl">
                    <a:srgbClr val="FFFFFF"/>
                  </a:outerShdw>
                </a:effectLst>
                <a:latin typeface="Rockwell Extra Bold" panose="02060903040505020403" pitchFamily="18" charset="0"/>
              </a:rPr>
              <a:t>ATP(ENERGY)</a:t>
            </a:r>
          </a:p>
        </p:txBody>
      </p:sp>
    </p:spTree>
    <p:extLst>
      <p:ext uri="{BB962C8B-B14F-4D97-AF65-F5344CB8AC3E}">
        <p14:creationId xmlns:p14="http://schemas.microsoft.com/office/powerpoint/2010/main" val="2184523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utoUpdateAnimBg="0"/>
      <p:bldP spid="2051" grpId="0" animBg="1" autoUpdateAnimBg="0"/>
      <p:bldP spid="2053" grpId="0" animBg="1" autoUpdateAnimBg="0"/>
      <p:bldP spid="2056" grpId="0" animBg="1" autoUpdateAnimBg="0"/>
      <p:bldP spid="2058" grpId="0" animBg="1"/>
      <p:bldP spid="2059" grpId="0" animBg="1"/>
      <p:bldP spid="2061" grpId="0" animBg="1"/>
      <p:bldP spid="2062" grpId="0" autoUpdateAnimBg="0"/>
      <p:bldP spid="2063" grpId="0" autoUpdateAnimBg="0"/>
      <p:bldP spid="2064" grpId="0" autoUpdateAnimBg="0"/>
      <p:bldP spid="2065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28600" y="228600"/>
            <a:ext cx="86106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en-US" sz="3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Interphase</a:t>
            </a:r>
            <a:r>
              <a:rPr kumimoji="0" 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—period of cell </a:t>
            </a:r>
            <a:r>
              <a:rPr kumimoji="0" lang="en-US" sz="30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growth</a:t>
            </a:r>
            <a:r>
              <a:rPr kumimoji="0" 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and </a:t>
            </a:r>
            <a:r>
              <a:rPr kumimoji="0" lang="en-US" sz="30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development</a:t>
            </a:r>
            <a:endParaRPr kumimoji="0" lang="en-US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25425" marR="0" lvl="0" indent="-2254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</a:pPr>
            <a:r>
              <a:rPr kumimoji="0" 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DNA </a:t>
            </a:r>
            <a:r>
              <a:rPr kumimoji="0" lang="en-US" sz="30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replication</a:t>
            </a:r>
            <a:r>
              <a:rPr kumimoji="0" 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(copying) occurs during </a:t>
            </a:r>
            <a:r>
              <a:rPr kumimoji="0" lang="en-US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Interphase</a:t>
            </a:r>
            <a:endParaRPr kumimoji="0" lang="en-US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25425" marR="0" lvl="0" indent="-2254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Char char="•"/>
              <a:tabLst/>
            </a:pPr>
            <a:r>
              <a:rPr kumimoji="0" 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During </a:t>
            </a:r>
            <a:r>
              <a:rPr kumimoji="0" lang="en-US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Interphase</a:t>
            </a:r>
            <a:r>
              <a:rPr kumimoji="0" 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the cell also </a:t>
            </a:r>
            <a:r>
              <a:rPr kumimoji="0" lang="en-US" sz="30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grows</a:t>
            </a:r>
            <a:r>
              <a:rPr kumimoji="0" 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, carries out normal </a:t>
            </a:r>
            <a:r>
              <a:rPr kumimoji="0" lang="en-US" sz="30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cell activities</a:t>
            </a:r>
            <a:r>
              <a:rPr kumimoji="0" 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, replicates all other </a:t>
            </a:r>
            <a:r>
              <a:rPr kumimoji="0" lang="en-US" sz="30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organelles</a:t>
            </a:r>
            <a:endParaRPr kumimoji="0" lang="en-US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25425" marR="0" lvl="0" indent="-2254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The cell spends most of its life cycle in </a:t>
            </a:r>
            <a:r>
              <a:rPr kumimoji="0" lang="en-US" sz="3000" b="1" i="0" u="sng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Interphase</a:t>
            </a:r>
            <a:endParaRPr kumimoji="0" lang="en-US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3143250"/>
            <a:ext cx="3267075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60090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04800" y="228600"/>
            <a:ext cx="8610600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Mitosis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–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division of the 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nucleus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into 2 nuclei, each with the same number of 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chromosomes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25425" marR="0" lvl="0" indent="-22542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Mitosis occurs in 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all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the 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somatic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(body) cells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Why does mitosis occur? 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48200" y="2133600"/>
            <a:ext cx="44958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9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So </a:t>
            </a:r>
            <a:r>
              <a:rPr lang="en-US" sz="29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each</a:t>
            </a:r>
            <a:r>
              <a:rPr lang="en-US" sz="29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new </a:t>
            </a:r>
            <a:r>
              <a:rPr lang="en-US" sz="29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daughter</a:t>
            </a:r>
            <a:r>
              <a:rPr lang="en-US" sz="29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cell has </a:t>
            </a:r>
            <a:r>
              <a:rPr lang="en-US" sz="29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nucleus</a:t>
            </a:r>
            <a:r>
              <a:rPr lang="en-US" sz="29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with a complete set of </a:t>
            </a:r>
            <a:r>
              <a:rPr lang="en-US" sz="29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chromosomes</a:t>
            </a:r>
            <a:r>
              <a:rPr lang="en-US" sz="30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	</a:t>
            </a:r>
            <a:r>
              <a:rPr lang="en-US" sz="800" dirty="0" smtClean="0">
                <a:latin typeface="Arial" pitchFamily="34" charset="0"/>
                <a:cs typeface="Arial" pitchFamily="34" charset="0"/>
              </a:rPr>
              <a:t> 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3886200"/>
            <a:ext cx="21336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4276725"/>
            <a:ext cx="3891532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Arrow Connector 7"/>
          <p:cNvCxnSpPr/>
          <p:nvPr/>
        </p:nvCxnSpPr>
        <p:spPr>
          <a:xfrm>
            <a:off x="3810000" y="5105400"/>
            <a:ext cx="17526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2052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0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0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0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52" name="Text Box 8"/>
          <p:cNvSpPr txBox="1">
            <a:spLocks noChangeArrowheads="1"/>
          </p:cNvSpPr>
          <p:nvPr/>
        </p:nvSpPr>
        <p:spPr bwMode="auto">
          <a:xfrm>
            <a:off x="609600" y="3200400"/>
            <a:ext cx="3278574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Anaphase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—(Apart)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 descr="mitosis diagram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-228600" y="914400"/>
            <a:ext cx="8534400" cy="6629400"/>
          </a:xfrm>
          <a:prstGeom prst="rect">
            <a:avLst/>
          </a:prstGeom>
        </p:spPr>
      </p:pic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609600" y="1219200"/>
            <a:ext cx="1914081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Prophase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1" name="Text Box 7"/>
          <p:cNvSpPr txBox="1">
            <a:spLocks noChangeArrowheads="1"/>
          </p:cNvSpPr>
          <p:nvPr/>
        </p:nvSpPr>
        <p:spPr bwMode="auto">
          <a:xfrm>
            <a:off x="5486400" y="1219200"/>
            <a:ext cx="34290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Metaphase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—(Middle)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3" name="Text Box 9"/>
          <p:cNvSpPr txBox="1">
            <a:spLocks noChangeArrowheads="1"/>
          </p:cNvSpPr>
          <p:nvPr/>
        </p:nvSpPr>
        <p:spPr bwMode="auto">
          <a:xfrm>
            <a:off x="5257800" y="4114800"/>
            <a:ext cx="3051158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1" i="0" u="sng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Telophase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—(Two)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533400" y="4114800"/>
            <a:ext cx="3278574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Anaphase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—(Apart)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228600" y="91589"/>
            <a:ext cx="868680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25425" marR="0" lvl="0" indent="-2254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3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4 phases of nuclear division (mitosis), directed by the cell’s DNA (</a:t>
            </a:r>
            <a:r>
              <a:rPr kumimoji="0" lang="en-US" sz="3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PMAT</a:t>
            </a:r>
            <a:r>
              <a:rPr kumimoji="0" lang="en-US" sz="3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en-US" sz="3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7145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0" grpId="0"/>
      <p:bldP spid="31751" grpId="0"/>
      <p:bldP spid="31753" grpId="0"/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9600"/>
            <a:ext cx="6172200" cy="5697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5334000" y="1981200"/>
            <a:ext cx="3352800" cy="33528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5425" marR="0" lvl="1" indent="-2254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 typeface="Symbol" pitchFamily="18" charset="2"/>
              <a:buChar char="·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Chromosomes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coil up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225425" marR="0" lvl="0" indent="-2254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 typeface="Symbol" pitchFamily="18" charset="2"/>
              <a:buChar char="·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Nuclear envelope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disappears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225425" marR="0" lvl="1" indent="-2254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Tx/>
              <a:buFont typeface="Symbol" pitchFamily="18" charset="2"/>
              <a:buChar char="·"/>
              <a:tabLst/>
            </a:pP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Spindle fibers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form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828800" y="609600"/>
            <a:ext cx="25908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Prophase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139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6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4267200"/>
            <a:ext cx="54864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 dirty="0" smtClean="0"/>
              <a:t>Solution</a:t>
            </a:r>
            <a:r>
              <a:rPr lang="en-US" dirty="0" smtClean="0"/>
              <a:t>: </a:t>
            </a:r>
            <a:r>
              <a:rPr lang="en-US" b="0" dirty="0" smtClean="0"/>
              <a:t>Mixture of substances so molecules are evenly distributed.</a:t>
            </a:r>
            <a:endParaRPr lang="en-US" b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105400"/>
            <a:ext cx="5486400" cy="1143000"/>
          </a:xfrm>
        </p:spPr>
        <p:txBody>
          <a:bodyPr>
            <a:noAutofit/>
          </a:bodyPr>
          <a:lstStyle/>
          <a:p>
            <a:r>
              <a:rPr lang="en-US" sz="1800" b="1" dirty="0" smtClean="0"/>
              <a:t>Concentration</a:t>
            </a:r>
            <a:r>
              <a:rPr lang="en-US" sz="2000" dirty="0" smtClean="0"/>
              <a:t> </a:t>
            </a:r>
            <a:r>
              <a:rPr lang="en-US" sz="1600" dirty="0" smtClean="0"/>
              <a:t>is the mass of solute in a given volume of solution.</a:t>
            </a:r>
          </a:p>
          <a:p>
            <a:r>
              <a:rPr lang="en-US" sz="1600" dirty="0" smtClean="0"/>
              <a:t>Example: 4 grams per Liter is four times more concentrated than 1 gram per Liter</a:t>
            </a:r>
            <a:endParaRPr lang="en-US" sz="16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S-B-7-3_Passive Transport PPT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6858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590800" y="3999384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900" dirty="0" smtClean="0"/>
              <a:t>Source: http</a:t>
            </a:r>
            <a:r>
              <a:rPr lang="en-US" sz="900" dirty="0"/>
              <a:t>://people.eku.edu/ritchisong/RITCHISO/osmosis3.gif</a:t>
            </a:r>
          </a:p>
        </p:txBody>
      </p:sp>
    </p:spTree>
    <p:extLst>
      <p:ext uri="{BB962C8B-B14F-4D97-AF65-F5344CB8AC3E}">
        <p14:creationId xmlns:p14="http://schemas.microsoft.com/office/powerpoint/2010/main" val="17894560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1000"/>
            <a:ext cx="5972175" cy="5872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5181600" y="2743200"/>
            <a:ext cx="3657600" cy="19050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19075" marR="0" lvl="1" indent="-2190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 typeface="Symbol" pitchFamily="18" charset="2"/>
              <a:buChar char="·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Chromosomes line up in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middle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of cell</a:t>
            </a:r>
          </a:p>
          <a:p>
            <a:pPr marL="219075" marR="0" lvl="1" indent="-2190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·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Spindle fibers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connect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to chromosomes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1219200" y="533400"/>
            <a:ext cx="46482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Metaphase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—(Middle)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052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7472"/>
            <a:ext cx="6781800" cy="6875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5562600" y="2362200"/>
            <a:ext cx="3200400" cy="27432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25425" marR="0" lvl="1" indent="-2254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 typeface="Symbol" pitchFamily="18" charset="2"/>
              <a:buChar char="·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Chromosome copies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divide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225425" marR="0" lvl="1" indent="-22542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·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Spindle fibers pull chromosomes to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opposite poles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1143000" y="457200"/>
            <a:ext cx="41910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Anaphase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—(Apart)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921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14400" y="244335"/>
            <a:ext cx="7365606" cy="6613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5334000" y="1600200"/>
            <a:ext cx="3505200" cy="4572000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31775" marR="0" lvl="1" indent="-2317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 typeface="Symbol" pitchFamily="18" charset="2"/>
              <a:buChar char="·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Chromosomes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uncoil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231775" marR="0" lvl="0" indent="-2317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 typeface="Symbol" pitchFamily="18" charset="2"/>
              <a:buChar char="·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Nuclear envelopes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form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cs typeface="Arial" pitchFamily="34" charset="0"/>
            </a:endParaRPr>
          </a:p>
          <a:p>
            <a:pPr marL="231775" marR="0" lvl="0" indent="-2317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>
                <a:srgbClr val="C00000"/>
              </a:buClr>
              <a:buSzTx/>
              <a:buFont typeface="Symbol" pitchFamily="18" charset="2"/>
              <a:buChar char="·"/>
              <a:tabLst/>
            </a:pP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2 new nuclei</a:t>
            </a: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are formed</a:t>
            </a:r>
          </a:p>
          <a:p>
            <a:pPr marL="231775" marR="0" lvl="1" indent="-2317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Symbol" pitchFamily="18" charset="2"/>
              <a:buChar char="·"/>
              <a:tabLst/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Spindle fibers </a:t>
            </a:r>
            <a:r>
              <a:rPr kumimoji="0" lang="en-US" sz="28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disappear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990600" y="685800"/>
            <a:ext cx="40386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3600" b="1" i="0" u="sng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cs typeface="Arial" pitchFamily="34" charset="0"/>
              </a:rPr>
              <a:t>Telophase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—(Two)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7009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9702" name="Picture 9" descr="Cytokinesis plant and anima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1447800"/>
            <a:ext cx="2819400" cy="3029108"/>
          </a:xfrm>
          <a:prstGeom prst="rect">
            <a:avLst/>
          </a:prstGeom>
          <a:noFill/>
        </p:spPr>
      </p:pic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228600" y="252799"/>
            <a:ext cx="8686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Cytokinesis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— the 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division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of the rest of the cell (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cytoplasm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and organelles) after the nucleus divides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   </a:t>
            </a:r>
            <a:endParaRPr kumimoji="0" lang="en-US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705" name="Rectangle 9"/>
          <p:cNvSpPr>
            <a:spLocks noChangeArrowheads="1"/>
          </p:cNvSpPr>
          <p:nvPr/>
        </p:nvSpPr>
        <p:spPr bwMode="auto">
          <a:xfrm>
            <a:off x="228600" y="1905000"/>
            <a:ext cx="5410200" cy="2662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In 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animal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cells the cytoplasm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pinches in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200" dirty="0" smtClean="0"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In </a:t>
            </a:r>
            <a:r>
              <a:rPr lang="en-US" sz="3200" b="1" u="sng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plant</a:t>
            </a:r>
            <a:r>
              <a:rPr lang="en-US" sz="32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 cells a cell plate forms</a:t>
            </a: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                           </a:t>
            </a:r>
            <a:endParaRPr kumimoji="0" lang="en-US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706" name="Rectangle 10"/>
          <p:cNvSpPr>
            <a:spLocks noChangeArrowheads="1"/>
          </p:cNvSpPr>
          <p:nvPr/>
        </p:nvSpPr>
        <p:spPr bwMode="auto">
          <a:xfrm>
            <a:off x="228600" y="4894421"/>
            <a:ext cx="86868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31775" marR="0" lvl="0" indent="-2317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After mitosis and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cytokinesis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, the cell returns to </a:t>
            </a:r>
            <a:r>
              <a:rPr kumimoji="0" lang="en-US" sz="3200" b="1" i="0" u="sng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Interphase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to continue to grow and perform regular cell activities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5257800" y="2209800"/>
            <a:ext cx="9144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410200" y="3657600"/>
            <a:ext cx="9144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1666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7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7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7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7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7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7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97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7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7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9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7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228600" y="114300"/>
            <a:ext cx="8686800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Summary: Cell Cycle</a:t>
            </a: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		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200" dirty="0" smtClean="0"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Interphase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		 Mitosis (PMAT)  </a:t>
            </a:r>
            <a:r>
              <a:rPr lang="en-US" sz="3200" dirty="0" smtClean="0">
                <a:latin typeface="Calibri" pitchFamily="34" charset="0"/>
                <a:ea typeface="Times New Roman" pitchFamily="18" charset="0"/>
                <a:cs typeface="Arial" pitchFamily="34" charset="0"/>
              </a:rPr>
              <a:t>	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Cytokinesis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200" dirty="0" smtClean="0">
              <a:solidFill>
                <a:srgbClr val="FF0000"/>
              </a:solidFill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200" dirty="0" smtClean="0">
              <a:solidFill>
                <a:srgbClr val="FF0000"/>
              </a:solidFill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200" dirty="0" smtClean="0">
              <a:solidFill>
                <a:srgbClr val="FF0000"/>
              </a:solidFill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         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23838" marR="0" lvl="0" indent="-22383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When cells become old or damaged, they 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die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and are replaced with </a:t>
            </a:r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new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cells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70" name="AutoShape 2"/>
          <p:cNvSpPr>
            <a:spLocks noChangeArrowheads="1"/>
          </p:cNvSpPr>
          <p:nvPr/>
        </p:nvSpPr>
        <p:spPr bwMode="auto">
          <a:xfrm rot="10800000">
            <a:off x="0" y="2819397"/>
            <a:ext cx="8610600" cy="1594485"/>
          </a:xfrm>
          <a:prstGeom prst="curvedDownArrow">
            <a:avLst>
              <a:gd name="adj1" fmla="val 90363"/>
              <a:gd name="adj2" fmla="val 182532"/>
              <a:gd name="adj3" fmla="val 33333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133600" y="1905000"/>
            <a:ext cx="9144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638800" y="1905000"/>
            <a:ext cx="9144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8759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waukesha.uwc.edu/lib/reserves/pdf/zillgitt/zoo170/lab%20exercises/Mitosis%20Diagra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-34925"/>
            <a:ext cx="5797071" cy="68929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37671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28600" y="152400"/>
          <a:ext cx="8686800" cy="6476998"/>
        </p:xfrm>
        <a:graphic>
          <a:graphicData uri="http://schemas.openxmlformats.org/drawingml/2006/table">
            <a:tbl>
              <a:tblPr/>
              <a:tblGrid>
                <a:gridCol w="2362274"/>
                <a:gridCol w="3326427"/>
                <a:gridCol w="2998099"/>
              </a:tblGrid>
              <a:tr h="80104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Calibri"/>
                          <a:ea typeface="Times New Roman"/>
                        </a:rPr>
                        <a:t>Phase</a:t>
                      </a:r>
                      <a:endParaRPr lang="en-US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Calibri"/>
                          <a:ea typeface="Times New Roman"/>
                        </a:rPr>
                        <a:t>Chromosome Appearance </a:t>
                      </a:r>
                      <a:r>
                        <a:rPr lang="en-US" sz="2400" b="1" dirty="0" smtClean="0">
                          <a:latin typeface="Calibri"/>
                          <a:ea typeface="Times New Roman"/>
                        </a:rPr>
                        <a:t>&amp; </a:t>
                      </a:r>
                      <a:r>
                        <a:rPr lang="en-US" sz="2400" b="1" dirty="0">
                          <a:latin typeface="Calibri"/>
                          <a:ea typeface="Times New Roman"/>
                        </a:rPr>
                        <a:t>Location</a:t>
                      </a:r>
                      <a:endParaRPr lang="en-US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Calibri"/>
                          <a:ea typeface="Times New Roman"/>
                        </a:rPr>
                        <a:t>Important Events</a:t>
                      </a:r>
                      <a:endParaRPr lang="en-US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699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latin typeface="Calibri"/>
                          <a:ea typeface="Times New Roman"/>
                        </a:rPr>
                        <a:t>Interphase</a:t>
                      </a:r>
                      <a:endParaRPr lang="en-US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499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Times New Roman"/>
                        </a:rPr>
                        <a:t>Prophase</a:t>
                      </a:r>
                      <a:endParaRPr lang="en-US" sz="2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699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Times New Roman"/>
                        </a:rPr>
                        <a:t>Metaphase</a:t>
                      </a:r>
                      <a:endParaRPr lang="en-US" sz="2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499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Times New Roman"/>
                        </a:rPr>
                        <a:t>Anaphase</a:t>
                      </a:r>
                      <a:endParaRPr lang="en-US" sz="2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499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latin typeface="Calibri"/>
                          <a:ea typeface="Times New Roman"/>
                        </a:rPr>
                        <a:t>Telophase</a:t>
                      </a:r>
                      <a:endParaRPr lang="en-US" sz="2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699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latin typeface="Calibri"/>
                          <a:ea typeface="Times New Roman"/>
                        </a:rPr>
                        <a:t>Cytokinesis</a:t>
                      </a:r>
                      <a:endParaRPr lang="en-US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943600" y="1066800"/>
            <a:ext cx="297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DNA replication, cell grows and replicates organelles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5943600" y="1905000"/>
            <a:ext cx="3048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Nuclear envelope disappears, spindle fibers form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2743200" y="1219200"/>
            <a:ext cx="312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DNA copies itself; chromatin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2743200" y="2133600"/>
            <a:ext cx="2971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Chromosomes coil up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2743200" y="2971800"/>
            <a:ext cx="297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Chromosomes line up in the middle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5943600" y="2971800"/>
            <a:ext cx="281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Spindle fibers connect to chromosomes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2743200" y="3886200"/>
            <a:ext cx="297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Chromosome copies divide and move apart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5943600" y="3810000"/>
            <a:ext cx="2971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Spindle fibers pull chromosome copies apart to opposite poles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2743200" y="4876800"/>
            <a:ext cx="297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Chromosomes uncoil back into chromatin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5943600" y="4724400"/>
            <a:ext cx="2971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Nuclear envelopes reform, 2 new nuclei are formed, spindle fibers disappear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5943600" y="5638800"/>
            <a:ext cx="2971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Division of the rest of the cell: cytoplasm and organelles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2819400" y="5943600"/>
            <a:ext cx="129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Chromatin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61461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Passive Transport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Process that moves materials across the plasma membrane</a:t>
            </a:r>
          </a:p>
          <a:p>
            <a:r>
              <a:rPr lang="en-US" dirty="0"/>
              <a:t>D</a:t>
            </a:r>
            <a:r>
              <a:rPr lang="en-US" dirty="0" smtClean="0"/>
              <a:t>oes </a:t>
            </a:r>
            <a:r>
              <a:rPr lang="en-US" b="1" dirty="0" smtClean="0"/>
              <a:t>not</a:t>
            </a:r>
            <a:r>
              <a:rPr lang="en-US" dirty="0" smtClean="0"/>
              <a:t> require energy from the cell</a:t>
            </a:r>
          </a:p>
          <a:p>
            <a:endParaRPr lang="en-US" sz="700" dirty="0" smtClean="0"/>
          </a:p>
          <a:p>
            <a:r>
              <a:rPr lang="en-US" dirty="0" smtClean="0"/>
              <a:t>Materials move </a:t>
            </a:r>
            <a:r>
              <a:rPr lang="en-US" b="1" dirty="0" smtClean="0"/>
              <a:t>with</a:t>
            </a:r>
            <a:r>
              <a:rPr lang="en-US" dirty="0" smtClean="0"/>
              <a:t> the concentration gradient: </a:t>
            </a: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high concentration               low concentration</a:t>
            </a:r>
          </a:p>
          <a:p>
            <a:endParaRPr lang="en-US" dirty="0"/>
          </a:p>
          <a:p>
            <a:r>
              <a:rPr lang="en-US" dirty="0" smtClean="0"/>
              <a:t>3 Kinds: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Diffusion, Osmosis, and Facilitated Diffusion</a:t>
            </a: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4524652" y="3932437"/>
            <a:ext cx="990600" cy="324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S-B-7-3_Passive Transport PPT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3167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Diffusion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The movement of molecules across a membrane, with a net movement from high to low concentration</a:t>
            </a:r>
          </a:p>
          <a:p>
            <a:r>
              <a:rPr lang="en-US" sz="2400" dirty="0" smtClean="0"/>
              <a:t>Molecules tend to “spread out” to reach equilibrium.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pPr marL="0" indent="0" algn="ctr">
              <a:buNone/>
            </a:pPr>
            <a:endParaRPr lang="en-US" sz="900" dirty="0" smtClean="0"/>
          </a:p>
          <a:p>
            <a:pPr marL="0" indent="0" algn="ctr">
              <a:buNone/>
            </a:pPr>
            <a:endParaRPr lang="en-US" sz="900" dirty="0"/>
          </a:p>
          <a:p>
            <a:pPr marL="0" indent="0">
              <a:buNone/>
            </a:pPr>
            <a:endParaRPr lang="en-US" sz="900" dirty="0" smtClean="0"/>
          </a:p>
          <a:p>
            <a:pPr marL="0" indent="0">
              <a:buNone/>
            </a:pPr>
            <a:endParaRPr lang="en-US" sz="900" dirty="0"/>
          </a:p>
          <a:p>
            <a:pPr marL="0" indent="0">
              <a:buNone/>
            </a:pPr>
            <a:endParaRPr lang="en-US" sz="900" dirty="0" smtClean="0"/>
          </a:p>
          <a:p>
            <a:pPr marL="0" indent="0">
              <a:buNone/>
            </a:pPr>
            <a:endParaRPr lang="en-US" sz="900" dirty="0"/>
          </a:p>
          <a:p>
            <a:pPr marL="0" indent="0">
              <a:buNone/>
            </a:pPr>
            <a:endParaRPr lang="en-US" sz="900" dirty="0" smtClean="0"/>
          </a:p>
          <a:p>
            <a:pPr marL="0" indent="0">
              <a:buNone/>
            </a:pPr>
            <a:r>
              <a:rPr lang="en-US" sz="900" dirty="0" smtClean="0"/>
              <a:t>Source: http://upload.wikimedia.org/wikipedia/commons/1/15/Diffusion.en.jpg</a:t>
            </a:r>
          </a:p>
          <a:p>
            <a:endParaRPr lang="en-US" sz="2400" dirty="0" smtClean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124200"/>
            <a:ext cx="5065058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S-B-7-3_Passive Transport PPT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6925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Osmosis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D</a:t>
            </a:r>
            <a:r>
              <a:rPr lang="en-US" sz="2400" dirty="0" smtClean="0"/>
              <a:t>iffusion of water across a selectively permeable membrane.</a:t>
            </a:r>
          </a:p>
          <a:p>
            <a:r>
              <a:rPr lang="en-US" sz="2400" dirty="0" smtClean="0"/>
              <a:t>Does not require energy from the cell.</a:t>
            </a:r>
          </a:p>
          <a:p>
            <a:endParaRPr lang="en-US" sz="2400" dirty="0" smtClean="0"/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467369"/>
            <a:ext cx="5029200" cy="3532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S-B-7-3_Passive Transport PPT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7020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en-US" sz="2700" dirty="0" smtClean="0"/>
              <a:t>The rule for osmosis: If the area outside the cell has more salt, then water will be sucked out of the cell.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981200"/>
            <a:ext cx="5715000" cy="375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S-B-7-3_Passive Transport PPT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2551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Passive Transport: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Diffusion, Osmosis, Facilitated Diffusion</a:t>
            </a:r>
          </a:p>
          <a:p>
            <a:endParaRPr lang="en-US" dirty="0" smtClean="0"/>
          </a:p>
          <a:p>
            <a:r>
              <a:rPr lang="en-US" dirty="0" smtClean="0"/>
              <a:t>Molecules move with the concentration gradient</a:t>
            </a:r>
          </a:p>
          <a:p>
            <a:endParaRPr lang="en-US" dirty="0" smtClean="0"/>
          </a:p>
          <a:p>
            <a:r>
              <a:rPr lang="en-US" dirty="0" smtClean="0"/>
              <a:t>Does not require energy from </a:t>
            </a:r>
            <a:r>
              <a:rPr lang="en-US" smtClean="0"/>
              <a:t>the cell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S-B-7-3_Passive Transport PPT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8534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Active Transport: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Energy Required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S-B-7-3_Active Transport PPT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13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</TotalTime>
  <Words>979</Words>
  <Application>Microsoft Office PowerPoint</Application>
  <PresentationFormat>On-screen Show (4:3)</PresentationFormat>
  <Paragraphs>252</Paragraphs>
  <Slides>36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6" baseType="lpstr">
      <vt:lpstr>Alien Encounters</vt:lpstr>
      <vt:lpstr>Arial</vt:lpstr>
      <vt:lpstr>Arial Narrow</vt:lpstr>
      <vt:lpstr>Berlin Sans FB Demi</vt:lpstr>
      <vt:lpstr>Calibri</vt:lpstr>
      <vt:lpstr>Rockwell Extra Bold</vt:lpstr>
      <vt:lpstr>Symbol</vt:lpstr>
      <vt:lpstr>Times New Roman</vt:lpstr>
      <vt:lpstr>Wingdings</vt:lpstr>
      <vt:lpstr>Office Theme</vt:lpstr>
      <vt:lpstr>Passive Transport:</vt:lpstr>
      <vt:lpstr>Cells Live in a Liquid Environment</vt:lpstr>
      <vt:lpstr>Solution: Mixture of substances so molecules are evenly distributed.</vt:lpstr>
      <vt:lpstr>Passive Transport</vt:lpstr>
      <vt:lpstr>Diffusion</vt:lpstr>
      <vt:lpstr>Osmosis</vt:lpstr>
      <vt:lpstr>  The rule for osmosis: If the area outside the cell has more salt, then water will be sucked out of the cell. </vt:lpstr>
      <vt:lpstr>Passive Transport: Review</vt:lpstr>
      <vt:lpstr>Active Transport:</vt:lpstr>
      <vt:lpstr>Active Transport</vt:lpstr>
      <vt:lpstr>Endocytosis</vt:lpstr>
      <vt:lpstr>Exocytosis</vt:lpstr>
      <vt:lpstr>Active Transport: Review</vt:lpstr>
      <vt:lpstr>PowerPoint Presentation</vt:lpstr>
      <vt:lpstr>PHOTOSYNTHESIS</vt:lpstr>
      <vt:lpstr>Why is Photosynthesis important?</vt:lpstr>
      <vt:lpstr>PowerPoint Presentation</vt:lpstr>
      <vt:lpstr>Photosynthesis</vt:lpstr>
      <vt:lpstr>Plants in Action</vt:lpstr>
      <vt:lpstr>PHOTOSYNTHESIS AND CELLULAR RESPIRATION</vt:lpstr>
      <vt:lpstr>Key Elements</vt:lpstr>
      <vt:lpstr>EQUATION FOR PHOTOSYNTHESIS</vt:lpstr>
      <vt:lpstr>EQUATION FOR RESPIRATION</vt:lpstr>
      <vt:lpstr>HOW IT RELATES!</vt:lpstr>
      <vt:lpstr>Overview of photosynthesis and respiration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Passive Transport</dc:title>
  <dc:creator>Owner</dc:creator>
  <cp:lastModifiedBy>Heather Holder</cp:lastModifiedBy>
  <cp:revision>20</cp:revision>
  <dcterms:created xsi:type="dcterms:W3CDTF">2010-10-04T14:02:02Z</dcterms:created>
  <dcterms:modified xsi:type="dcterms:W3CDTF">2015-12-10T21:41:02Z</dcterms:modified>
</cp:coreProperties>
</file>