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315200" cy="7315200"/>
  <p:notesSz cx="6858000" cy="9144000"/>
  <p:embeddedFontLst>
    <p:embeddedFont>
      <p:font typeface="Englebert" panose="020B0604020202020204" charset="0"/>
      <p:regular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  <p:embeddedFont>
      <p:font typeface="Verdana" panose="020B060403050404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1F8989-1B86-4F35-92AD-15AC24741D39}">
  <a:tblStyle styleId="{FF1F8989-1B86-4F35-92AD-15AC24741D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708" y="40"/>
      </p:cViewPr>
      <p:guideLst>
        <p:guide orient="horz" pos="230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science/scientific_classification.php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Credits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highlight>
                  <a:srgbClr val="FFFFFF"/>
                </a:highlight>
              </a:rPr>
              <a:t>Ducksters. (2021). Biology for Kids: Scientific Classification. </a:t>
            </a:r>
            <a:r>
              <a:rPr lang="en" sz="800" i="1">
                <a:solidFill>
                  <a:schemeClr val="dk1"/>
                </a:solidFill>
                <a:highlight>
                  <a:srgbClr val="FFFFFF"/>
                </a:highlight>
              </a:rPr>
              <a:t>Ducksters</a:t>
            </a:r>
            <a:r>
              <a:rPr lang="en" sz="800">
                <a:solidFill>
                  <a:schemeClr val="dk1"/>
                </a:solidFill>
                <a:highlight>
                  <a:srgbClr val="FFFFFF"/>
                </a:highlight>
              </a:rPr>
              <a:t>. Retrieved from </a:t>
            </a:r>
            <a:r>
              <a:rPr lang="en" sz="8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https://www.ducksters.com/science/scientific_classification.php</a:t>
            </a:r>
            <a:endParaRPr sz="8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highlight>
                  <a:srgbClr val="FFFFFF"/>
                </a:highlight>
              </a:rPr>
              <a:t>Kingdoms of life: Facts. (n.d.). Retrieved April 21, 2021, from https://sciencetrek.org/sciencetrek/topics/kingdoms/facts.cfm#:~:text=The%20six%20kingdoms%20are%3AAnimal,a%20domain%20and%20a%20kingdom.</a:t>
            </a:r>
            <a:endParaRPr sz="8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da09ad37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cda09ad37c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cda09ad37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cda09ad37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cda09ad37c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cda09ad37c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cda09ad37c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cda09ad37c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d2209a5f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d2209a5f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cf68bb82e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cf68bb82e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eced48ee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eced48ee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eced48eef_0_6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eced48eef_0_6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eced48eef_0_7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eced48eef_0_7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f2438bc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f2438bc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eced48eef_0_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eced48eef_0_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da09ad3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da09ad3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da09ad37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807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cda09ad37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9367" y="1058951"/>
            <a:ext cx="6816600" cy="29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49360" y="4030756"/>
            <a:ext cx="6816600" cy="112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49360" y="1573156"/>
            <a:ext cx="6816600" cy="279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49360" y="4483164"/>
            <a:ext cx="6816600" cy="18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49360" y="3058987"/>
            <a:ext cx="6816600" cy="11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49360" y="632924"/>
            <a:ext cx="6816600" cy="8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49360" y="1639076"/>
            <a:ext cx="6816600" cy="48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49360" y="632924"/>
            <a:ext cx="6816600" cy="8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49360" y="1639076"/>
            <a:ext cx="3199800" cy="48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865920" y="1639076"/>
            <a:ext cx="3199800" cy="48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49360" y="632924"/>
            <a:ext cx="6816600" cy="8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49360" y="790187"/>
            <a:ext cx="2246400" cy="107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49360" y="1976320"/>
            <a:ext cx="2246400" cy="45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92200" y="640213"/>
            <a:ext cx="5094300" cy="58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57600" y="-178"/>
            <a:ext cx="36576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2400" y="1753849"/>
            <a:ext cx="3236100" cy="210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2400" y="3986596"/>
            <a:ext cx="3236100" cy="175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951600" y="1029796"/>
            <a:ext cx="3069600" cy="525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49360" y="6016818"/>
            <a:ext cx="4799100" cy="8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9360" y="632924"/>
            <a:ext cx="6816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9360" y="1639076"/>
            <a:ext cx="6816600" cy="4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777966" y="6632131"/>
            <a:ext cx="438900" cy="5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udyjams.scholastic.com/studyjams/jams/science/animals/kingdoms-of-life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science/scientific_classification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ciencetrek.org/sciencetrek/topics/kingdoms/facts.cfm#:~:text=The%20six%20kingdoms%20are%3AAnimal,a%20domain%20and%20a%20kingdom.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6800" y="1202791"/>
            <a:ext cx="6381600" cy="14775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Read all information on each slide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Make sure to follow the directions in the dashed box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Remember t</a:t>
            </a:r>
            <a:r>
              <a:rPr lang="en">
                <a:solidFill>
                  <a:schemeClr val="dk1"/>
                </a:solidFill>
              </a:rPr>
              <a:t>o fill in the blanks drag over the line with your mouse then start typing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Use headphones for any videos 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15038" y="-12125"/>
            <a:ext cx="7285125" cy="831300"/>
            <a:chOff x="15038" y="-12125"/>
            <a:chExt cx="7285125" cy="831300"/>
          </a:xfrm>
        </p:grpSpPr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15038" y="-12125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58" name="Google Shape;58;p13"/>
          <p:cNvSpPr txBox="1"/>
          <p:nvPr/>
        </p:nvSpPr>
        <p:spPr>
          <a:xfrm>
            <a:off x="419100" y="3152775"/>
            <a:ext cx="4686300" cy="8313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Ctrl + F to search for information on a web page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22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59" name="Google Shape;159;p22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0" name="Google Shape;160;p22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61" name="Google Shape;161;p22"/>
          <p:cNvSpPr txBox="1"/>
          <p:nvPr/>
        </p:nvSpPr>
        <p:spPr>
          <a:xfrm>
            <a:off x="158088" y="1073000"/>
            <a:ext cx="6999000" cy="10929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17: </a:t>
            </a:r>
            <a:r>
              <a:rPr lang="en"/>
              <a:t>Now find the heading  “</a:t>
            </a:r>
            <a:r>
              <a:rPr lang="en" sz="1700">
                <a:solidFill>
                  <a:srgbClr val="E0271E"/>
                </a:solidFill>
                <a:highlight>
                  <a:srgbClr val="FFFFFF"/>
                </a:highlight>
              </a:rPr>
              <a:t>Three Domains of Life” </a:t>
            </a:r>
            <a:r>
              <a:rPr lang="en"/>
              <a:t>on the Science Trek Website you’ve been using to answer the questions below. 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62" name="Google Shape;162;p22"/>
          <p:cNvSpPr txBox="1"/>
          <p:nvPr/>
        </p:nvSpPr>
        <p:spPr>
          <a:xfrm>
            <a:off x="438150" y="2473593"/>
            <a:ext cx="6438900" cy="4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22.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is a level that has been added above Kingdom. Domain is the most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level of organization. All living things can be classified into three domains: Archaea, Bacteria, and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___________.</a:t>
            </a: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23. 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Archaea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are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, meaning that they are single-celled organisms that do not have a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___________.</a:t>
            </a: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24.</a:t>
            </a:r>
            <a:r>
              <a:rPr lang="en" sz="1800">
                <a:solidFill>
                  <a:srgbClr val="0000FF"/>
                </a:solidFill>
                <a:latin typeface="Englebert"/>
                <a:ea typeface="Englebert"/>
                <a:cs typeface="Englebert"/>
                <a:sym typeface="Englebert"/>
              </a:rPr>
              <a:t> 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Bacteria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(or eubacteria) are also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prokaryotes, but their DNA structure is different from archaea.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25. 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Eukarya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is the third domain, and it includes all organisms on Earth whose cells have a 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 Eukarya contains 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 kingdoms. These are the 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we are most familiar with because we can see them with our own eyes.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oogle Shape;167;p23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68" name="Google Shape;168;p23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9" name="Google Shape;169;p23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70" name="Google Shape;170;p23"/>
          <p:cNvSpPr txBox="1"/>
          <p:nvPr/>
        </p:nvSpPr>
        <p:spPr>
          <a:xfrm>
            <a:off x="158088" y="1096100"/>
            <a:ext cx="6999000" cy="10929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18: </a:t>
            </a:r>
            <a:r>
              <a:rPr lang="en"/>
              <a:t>Now find the heading  “</a:t>
            </a:r>
            <a:r>
              <a:rPr lang="en" sz="1700">
                <a:solidFill>
                  <a:srgbClr val="E0271E"/>
                </a:solidFill>
                <a:highlight>
                  <a:srgbClr val="FFFFFF"/>
                </a:highlight>
              </a:rPr>
              <a:t>Six Kingdoms of Life” </a:t>
            </a:r>
            <a:r>
              <a:rPr lang="en"/>
              <a:t>on the Science Trek Website you’ve been using to answer the questions below. 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71" name="Google Shape;171;p23"/>
          <p:cNvSpPr txBox="1"/>
          <p:nvPr/>
        </p:nvSpPr>
        <p:spPr>
          <a:xfrm>
            <a:off x="191100" y="2340150"/>
            <a:ext cx="6933000" cy="4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26. The category Kingdom is the level of classification just below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27. The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kingdoms are: 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Animal, Plant, Protist, Fungi, Bacteria, Archaea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. Bacteria is both a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and a kingdom. 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28.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is also both a domain and a kingdom. Within the Eukarya domain, there are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 more kingdoms: Animal, Plant, Fungi, and Protist.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29. 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Animals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are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organisms with eukaryotic cells.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The animal kingdom is the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, with over 1 million known species.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30. Animals are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, which means they must find and ingest their own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24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77" name="Google Shape;177;p24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8" name="Google Shape;178;p24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79" name="Google Shape;179;p24"/>
          <p:cNvSpPr txBox="1"/>
          <p:nvPr/>
        </p:nvSpPr>
        <p:spPr>
          <a:xfrm>
            <a:off x="158088" y="1096100"/>
            <a:ext cx="6999000" cy="11391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19: </a:t>
            </a:r>
            <a:r>
              <a:rPr lang="en"/>
              <a:t>Continue using the information under the heading  “</a:t>
            </a:r>
            <a:r>
              <a:rPr lang="en" sz="1700">
                <a:solidFill>
                  <a:srgbClr val="E0271E"/>
                </a:solidFill>
                <a:highlight>
                  <a:srgbClr val="FFFFFF"/>
                </a:highlight>
              </a:rPr>
              <a:t>Six Kingdoms of Life” </a:t>
            </a:r>
            <a:r>
              <a:rPr lang="en"/>
              <a:t>on the Science Trek Website you’ve been using to answer the questions below. 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80" name="Google Shape;180;p24"/>
          <p:cNvSpPr txBox="1"/>
          <p:nvPr/>
        </p:nvSpPr>
        <p:spPr>
          <a:xfrm>
            <a:off x="191100" y="2340150"/>
            <a:ext cx="69330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31. 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Plants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are also multicellular and eukaryotic, but they are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___________,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which means they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their own food. They use sunlight, air, and water to make sugars and oxygen in the process of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32.  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Fungi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is the kingdom that includes mushrooms, yeasts, molds and mildew. They are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and mostly multicellular. Like plants, they have cell walls, but unlike plants, they do not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their own food. They have to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nutrients for energy.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33. 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Protists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are a very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 kingdom, full of organisms that don't really fit anywhere else. Some protists are animal-like, some are plant-like, and some are fungus-like. Protists are mostly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, but not always. Some are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 and some are autotrophs. Some have cell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, while some do not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25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86" name="Google Shape;186;p25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7" name="Google Shape;187;p25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88" name="Google Shape;188;p25"/>
          <p:cNvSpPr txBox="1"/>
          <p:nvPr/>
        </p:nvSpPr>
        <p:spPr>
          <a:xfrm>
            <a:off x="125250" y="1029375"/>
            <a:ext cx="7064700" cy="10929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20: </a:t>
            </a:r>
            <a:r>
              <a:rPr lang="en"/>
              <a:t>Continue using the information under the heading  “</a:t>
            </a:r>
            <a:r>
              <a:rPr lang="en" sz="1700">
                <a:solidFill>
                  <a:srgbClr val="E0271E"/>
                </a:solidFill>
                <a:highlight>
                  <a:srgbClr val="FFFFFF"/>
                </a:highlight>
              </a:rPr>
              <a:t>Six Kingdoms of Life” </a:t>
            </a:r>
            <a:r>
              <a:rPr lang="en"/>
              <a:t>on the Science Trek Website you’ve been using to answer the table below. 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125250" y="2046075"/>
            <a:ext cx="4020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34.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</p:txBody>
      </p:sp>
      <p:graphicFrame>
        <p:nvGraphicFramePr>
          <p:cNvPr id="190" name="Google Shape;190;p25"/>
          <p:cNvGraphicFramePr/>
          <p:nvPr/>
        </p:nvGraphicFramePr>
        <p:xfrm>
          <a:off x="248838" y="246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{FF1F8989-1B86-4F35-92AD-15AC24741D39}</a:tableStyleId>
              </a:tblPr>
              <a:tblGrid>
                <a:gridCol w="114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Kingdom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Number of Cells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Type of Cells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Feeding Type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Named Species 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Estimated Species 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Archaea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Prokaryote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Bacteria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both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Protist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Mostly Unicellular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Fungi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Heterotroph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Plant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350,000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Animal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1,367,555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26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96" name="Google Shape;196;p26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7" name="Google Shape;197;p26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98" name="Google Shape;198;p26"/>
          <p:cNvSpPr txBox="1"/>
          <p:nvPr/>
        </p:nvSpPr>
        <p:spPr>
          <a:xfrm>
            <a:off x="125250" y="1029375"/>
            <a:ext cx="7064700" cy="23397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21: </a:t>
            </a:r>
            <a:r>
              <a:rPr lang="en"/>
              <a:t> Use this link → </a:t>
            </a:r>
            <a:r>
              <a:rPr lang="en" u="sng">
                <a:solidFill>
                  <a:schemeClr val="hlink"/>
                </a:solidFill>
                <a:hlinkClick r:id="rId4"/>
              </a:rPr>
              <a:t>The Kingdoms of Live Study Jams Video</a:t>
            </a:r>
            <a:r>
              <a:rPr lang="en"/>
              <a:t>. Select the green “Play Video” button and watch the video.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22: </a:t>
            </a:r>
            <a:r>
              <a:rPr lang="en"/>
              <a:t>Once the video is complete click the small white</a:t>
            </a:r>
            <a:r>
              <a:rPr lang="en" b="1"/>
              <a:t> X</a:t>
            </a:r>
            <a:r>
              <a:rPr lang="en"/>
              <a:t> that appears in the top right corner of the video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23: </a:t>
            </a:r>
            <a:r>
              <a:rPr lang="en"/>
              <a:t>Then click the blue “</a:t>
            </a:r>
            <a:r>
              <a:rPr lang="en" b="1"/>
              <a:t>Test Yoursel</a:t>
            </a:r>
            <a:r>
              <a:rPr lang="en"/>
              <a:t>f” button and then complete the quiz.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24: </a:t>
            </a:r>
            <a:r>
              <a:rPr lang="en"/>
              <a:t>When you complete the quiz right click on the pie graph that appears and select “</a:t>
            </a:r>
            <a:r>
              <a:rPr lang="en" b="1"/>
              <a:t>Copy Image</a:t>
            </a:r>
            <a:r>
              <a:rPr lang="en"/>
              <a:t>”. Return to this slide and right click </a:t>
            </a:r>
            <a:r>
              <a:rPr lang="en" b="1"/>
              <a:t>“Paste”</a:t>
            </a:r>
            <a:r>
              <a:rPr lang="en"/>
              <a:t> and drag to the box so that the pie graph appears in the slide show. Then type your score in the box below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99" name="Google Shape;199;p26"/>
          <p:cNvSpPr txBox="1"/>
          <p:nvPr/>
        </p:nvSpPr>
        <p:spPr>
          <a:xfrm>
            <a:off x="329525" y="4332675"/>
            <a:ext cx="21222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35. Quiz Score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200" name="Google Shape;200;p26"/>
          <p:cNvSpPr/>
          <p:nvPr/>
        </p:nvSpPr>
        <p:spPr>
          <a:xfrm>
            <a:off x="3657600" y="3861900"/>
            <a:ext cx="2563500" cy="27810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Drag your pie chart to this box.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197700" y="1202800"/>
            <a:ext cx="6999000" cy="12621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1:</a:t>
            </a:r>
            <a:r>
              <a:rPr lang="en"/>
              <a:t> Select the link for your first website </a:t>
            </a:r>
            <a:r>
              <a:rPr lang="en" u="sng">
                <a:solidFill>
                  <a:schemeClr val="hlink"/>
                </a:solidFill>
                <a:hlinkClick r:id="rId3"/>
              </a:rPr>
              <a:t>Biology for Kids: Scientific Classification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2:</a:t>
            </a:r>
            <a:r>
              <a:rPr lang="en"/>
              <a:t> Read an </a:t>
            </a:r>
            <a:r>
              <a:rPr lang="en" b="1"/>
              <a:t>Example of Classification.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3: </a:t>
            </a:r>
            <a:r>
              <a:rPr lang="en"/>
              <a:t>As you read fill in the blanks below. </a:t>
            </a:r>
            <a:r>
              <a:rPr lang="en">
                <a:solidFill>
                  <a:schemeClr val="dk1"/>
                </a:solidFill>
              </a:rPr>
              <a:t> 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438150" y="2798618"/>
            <a:ext cx="64389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nglebert"/>
              <a:buAutoNum type="arabicPeriod"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What organization system does the paragraph compare Scientific Classification to?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Englebert"/>
              <a:buAutoNum type="alphaLcPeriod"/>
            </a:pP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_____________ </a:t>
            </a: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nglebert"/>
              <a:buAutoNum type="arabicPeriod"/>
            </a:pP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Summarize how the library is like compared to scientific classification.</a:t>
            </a:r>
            <a:endParaRPr sz="1800">
              <a:latin typeface="Englebert"/>
              <a:ea typeface="Englebert"/>
              <a:cs typeface="Englebert"/>
              <a:sym typeface="Engleber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_____________ </a:t>
            </a: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highlight>
                <a:schemeClr val="lt1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nglebert"/>
              <a:buAutoNum type="arabicPeriod"/>
            </a:pP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Make your own analogy comparing scientific classification to another type of organizational system and explain it.</a:t>
            </a:r>
            <a:endParaRPr sz="1800">
              <a:latin typeface="Englebert"/>
              <a:ea typeface="Englebert"/>
              <a:cs typeface="Englebert"/>
              <a:sym typeface="Engleber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nglebert"/>
              <a:buAutoNum type="alphaLcPeriod"/>
            </a:pP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_____________</a:t>
            </a:r>
            <a:endParaRPr sz="1800">
              <a:latin typeface="Englebert"/>
              <a:ea typeface="Englebert"/>
              <a:cs typeface="Englebert"/>
              <a:sym typeface="Englebert"/>
            </a:endParaRPr>
          </a:p>
        </p:txBody>
      </p:sp>
      <p:grpSp>
        <p:nvGrpSpPr>
          <p:cNvPr id="65" name="Google Shape;65;p14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66" name="Google Shape;66;p14"/>
            <p:cNvPicPr preferRelativeResize="0"/>
            <p:nvPr/>
          </p:nvPicPr>
          <p:blipFill rotWithShape="1">
            <a:blip r:embed="rId4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67;p14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5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73" name="Google Shape;73;p15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5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75" name="Google Shape;75;p15"/>
          <p:cNvSpPr txBox="1"/>
          <p:nvPr/>
        </p:nvSpPr>
        <p:spPr>
          <a:xfrm>
            <a:off x="269600" y="1011663"/>
            <a:ext cx="6806100" cy="14775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4:</a:t>
            </a:r>
            <a:r>
              <a:rPr lang="en"/>
              <a:t> To answer the questions below you will remain on the same page.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5: </a:t>
            </a:r>
            <a:r>
              <a:rPr lang="en"/>
              <a:t>read the paragraph titled “</a:t>
            </a:r>
            <a:r>
              <a:rPr lang="en" b="1"/>
              <a:t>7 Major Levels of Classification”</a:t>
            </a:r>
            <a:r>
              <a:rPr lang="en"/>
              <a:t> and </a:t>
            </a:r>
            <a:r>
              <a:rPr lang="en" b="1"/>
              <a:t>Classification of Humans”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6: </a:t>
            </a:r>
            <a:r>
              <a:rPr lang="en"/>
              <a:t>As you read fill in the blanks below.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438150" y="2536918"/>
            <a:ext cx="6438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4. What are the two main kingdoms the paragraph discusses?</a:t>
            </a:r>
            <a:endParaRPr sz="1800" dirty="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	a.</a:t>
            </a:r>
            <a:r>
              <a:rPr lang="en" dirty="0">
                <a:solidFill>
                  <a:srgbClr val="0000FF"/>
                </a:solidFill>
                <a:highlight>
                  <a:schemeClr val="lt1"/>
                </a:highlight>
              </a:rPr>
              <a:t>_____________</a:t>
            </a:r>
            <a:endParaRPr sz="1800" dirty="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Englebert"/>
                <a:ea typeface="Englebert"/>
                <a:cs typeface="Englebert"/>
                <a:sym typeface="Englebert"/>
              </a:rPr>
              <a:t>5. What are the other four kingdoms?</a:t>
            </a:r>
            <a:endParaRPr sz="1800" dirty="0">
              <a:latin typeface="Englebert"/>
              <a:ea typeface="Englebert"/>
              <a:cs typeface="Englebert"/>
              <a:sym typeface="Englebert"/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nglebert"/>
              <a:buAutoNum type="alphaLcPeriod"/>
            </a:pPr>
            <a:r>
              <a:rPr lang="en" dirty="0">
                <a:solidFill>
                  <a:srgbClr val="0000FF"/>
                </a:solidFill>
                <a:highlight>
                  <a:schemeClr val="lt1"/>
                </a:highlight>
              </a:rPr>
              <a:t>_____________</a:t>
            </a:r>
            <a:endParaRPr sz="1800" dirty="0">
              <a:latin typeface="Englebert"/>
              <a:ea typeface="Englebert"/>
              <a:cs typeface="Englebert"/>
              <a:sym typeface="Englebert"/>
            </a:endParaRPr>
          </a:p>
        </p:txBody>
      </p:sp>
      <p:graphicFrame>
        <p:nvGraphicFramePr>
          <p:cNvPr id="77" name="Google Shape;77;p15"/>
          <p:cNvGraphicFramePr/>
          <p:nvPr/>
        </p:nvGraphicFramePr>
        <p:xfrm>
          <a:off x="1043750" y="4262375"/>
          <a:ext cx="5410200" cy="2773470"/>
        </p:xfrm>
        <a:graphic>
          <a:graphicData uri="http://schemas.openxmlformats.org/drawingml/2006/table">
            <a:tbl>
              <a:tblPr>
                <a:noFill/>
                <a:tableStyleId>{FF1F8989-1B86-4F35-92AD-15AC24741D39}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Kingdom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_____________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Phylum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_____________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_____________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Mammalia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Order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_____________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Family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_____________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Genus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_____________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_____________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Sapiens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8" name="Google Shape;78;p15"/>
          <p:cNvSpPr txBox="1"/>
          <p:nvPr/>
        </p:nvSpPr>
        <p:spPr>
          <a:xfrm>
            <a:off x="408600" y="4046425"/>
            <a:ext cx="32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16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84" name="Google Shape;84;p16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16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86" name="Google Shape;86;p16"/>
          <p:cNvSpPr txBox="1"/>
          <p:nvPr/>
        </p:nvSpPr>
        <p:spPr>
          <a:xfrm>
            <a:off x="158088" y="1240750"/>
            <a:ext cx="6999000" cy="8313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7: </a:t>
            </a:r>
            <a:r>
              <a:rPr lang="en"/>
              <a:t>Using the information you just read complete the flowchart below. </a:t>
            </a:r>
            <a:r>
              <a:rPr lang="en">
                <a:solidFill>
                  <a:schemeClr val="dk1"/>
                </a:solidFill>
              </a:rPr>
              <a:t> 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grpSp>
        <p:nvGrpSpPr>
          <p:cNvPr id="87" name="Google Shape;87;p16"/>
          <p:cNvGrpSpPr/>
          <p:nvPr/>
        </p:nvGrpSpPr>
        <p:grpSpPr>
          <a:xfrm>
            <a:off x="209623" y="2246672"/>
            <a:ext cx="6850200" cy="4829664"/>
            <a:chOff x="209623" y="2246672"/>
            <a:chExt cx="6850200" cy="4829664"/>
          </a:xfrm>
        </p:grpSpPr>
        <p:sp>
          <p:nvSpPr>
            <p:cNvPr id="88" name="Google Shape;88;p16"/>
            <p:cNvSpPr txBox="1"/>
            <p:nvPr/>
          </p:nvSpPr>
          <p:spPr>
            <a:xfrm>
              <a:off x="209623" y="2246672"/>
              <a:ext cx="6850200" cy="460500"/>
            </a:xfrm>
            <a:prstGeom prst="rect">
              <a:avLst/>
            </a:prstGeom>
            <a:solidFill>
              <a:srgbClr val="9900FF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150" tIns="73150" rIns="73150" bIns="73150" anchor="ctr" anchorCtr="0">
              <a:noAutofit/>
            </a:bodyPr>
            <a:lstStyle/>
            <a:p>
              <a:pPr marL="45720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highlight>
                    <a:srgbClr val="FFFFFF"/>
                  </a:highlight>
                  <a:latin typeface="Englebert"/>
                  <a:ea typeface="Englebert"/>
                  <a:cs typeface="Englebert"/>
                  <a:sym typeface="Englebert"/>
                </a:rPr>
                <a:t>Domain</a:t>
              </a:r>
              <a:r>
                <a:rPr lang="en" sz="1800">
                  <a:solidFill>
                    <a:srgbClr val="0000FF"/>
                  </a:solidFill>
                  <a:highlight>
                    <a:srgbClr val="FFFFFF"/>
                  </a:highlight>
                  <a:latin typeface="Englebert"/>
                  <a:ea typeface="Englebert"/>
                  <a:cs typeface="Englebert"/>
                  <a:sym typeface="Englebert"/>
                </a:rPr>
                <a:t> </a:t>
              </a:r>
              <a:endParaRPr sz="1800">
                <a:solidFill>
                  <a:srgbClr val="A72A1E"/>
                </a:solidFill>
                <a:highlight>
                  <a:srgbClr val="FFFFFF"/>
                </a:highlight>
                <a:latin typeface="Englebert"/>
                <a:ea typeface="Englebert"/>
                <a:cs typeface="Englebert"/>
                <a:sym typeface="Englebert"/>
              </a:endParaRPr>
            </a:p>
          </p:txBody>
        </p:sp>
        <p:sp>
          <p:nvSpPr>
            <p:cNvPr id="89" name="Google Shape;89;p16"/>
            <p:cNvSpPr txBox="1"/>
            <p:nvPr/>
          </p:nvSpPr>
          <p:spPr>
            <a:xfrm>
              <a:off x="1362240" y="4081149"/>
              <a:ext cx="4636500" cy="460500"/>
            </a:xfrm>
            <a:prstGeom prst="rect">
              <a:avLst/>
            </a:prstGeom>
            <a:solidFill>
              <a:srgbClr val="00FFFF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150" tIns="73150" rIns="73150" bIns="73150" anchor="ctr" anchorCtr="0">
              <a:noAutofit/>
            </a:bodyPr>
            <a:lstStyle/>
            <a:p>
              <a:pPr marL="45720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_____________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530511" y="2852312"/>
              <a:ext cx="6300000" cy="460500"/>
            </a:xfrm>
            <a:prstGeom prst="rect">
              <a:avLst/>
            </a:prstGeom>
            <a:solidFill>
              <a:srgbClr val="DD7E6B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150" tIns="73150" rIns="73150" bIns="73150" anchor="ctr" anchorCtr="0">
              <a:noAutofit/>
            </a:bodyPr>
            <a:lstStyle/>
            <a:p>
              <a:pPr marL="45720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_____________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1" name="Google Shape;91;p16"/>
            <p:cNvSpPr txBox="1"/>
            <p:nvPr/>
          </p:nvSpPr>
          <p:spPr>
            <a:xfrm>
              <a:off x="1879611" y="5312759"/>
              <a:ext cx="3601800" cy="460500"/>
            </a:xfrm>
            <a:prstGeom prst="rect">
              <a:avLst/>
            </a:prstGeom>
            <a:solidFill>
              <a:srgbClr val="FFD966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150" tIns="73150" rIns="73150" bIns="731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_____________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2" name="Google Shape;92;p16"/>
            <p:cNvSpPr txBox="1"/>
            <p:nvPr/>
          </p:nvSpPr>
          <p:spPr>
            <a:xfrm>
              <a:off x="880910" y="3457942"/>
              <a:ext cx="5599200" cy="460500"/>
            </a:xfrm>
            <a:prstGeom prst="rect">
              <a:avLst/>
            </a:prstGeom>
            <a:solidFill>
              <a:srgbClr val="6D9EEB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150" tIns="73150" rIns="73150" bIns="731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       </a:t>
              </a: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_____________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3" name="Google Shape;93;p16"/>
            <p:cNvSpPr txBox="1"/>
            <p:nvPr/>
          </p:nvSpPr>
          <p:spPr>
            <a:xfrm>
              <a:off x="1565197" y="4701007"/>
              <a:ext cx="4230600" cy="4605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150" tIns="73150" rIns="73150" bIns="731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_____________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4" name="Google Shape;94;p16"/>
            <p:cNvSpPr txBox="1"/>
            <p:nvPr/>
          </p:nvSpPr>
          <p:spPr>
            <a:xfrm>
              <a:off x="2239760" y="5919301"/>
              <a:ext cx="2881500" cy="507900"/>
            </a:xfrm>
            <a:prstGeom prst="rect">
              <a:avLst/>
            </a:prstGeom>
            <a:solidFill>
              <a:srgbClr val="F6B26B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150" tIns="73150" rIns="73150" bIns="731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_____________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5" name="Google Shape;95;p16"/>
            <p:cNvSpPr txBox="1"/>
            <p:nvPr/>
          </p:nvSpPr>
          <p:spPr>
            <a:xfrm>
              <a:off x="2685103" y="6568436"/>
              <a:ext cx="1990800" cy="507900"/>
            </a:xfrm>
            <a:prstGeom prst="rect">
              <a:avLst/>
            </a:prstGeom>
            <a:solidFill>
              <a:srgbClr val="783F0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150" tIns="73150" rIns="73150" bIns="731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_____________ </a:t>
              </a: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96" name="Google Shape;96;p16"/>
          <p:cNvSpPr txBox="1"/>
          <p:nvPr/>
        </p:nvSpPr>
        <p:spPr>
          <a:xfrm>
            <a:off x="540400" y="4296850"/>
            <a:ext cx="527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7.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17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02" name="Google Shape;102;p17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Google Shape;103;p17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04" name="Google Shape;104;p17"/>
          <p:cNvSpPr txBox="1"/>
          <p:nvPr/>
        </p:nvSpPr>
        <p:spPr>
          <a:xfrm>
            <a:off x="158088" y="1101838"/>
            <a:ext cx="6999000" cy="8313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8:</a:t>
            </a:r>
            <a:r>
              <a:rPr lang="en"/>
              <a:t> Read the “</a:t>
            </a:r>
            <a:r>
              <a:rPr lang="en" b="1"/>
              <a:t>Fun Ways to Remember Biological Classification</a:t>
            </a:r>
            <a:r>
              <a:rPr lang="en"/>
              <a:t>”</a:t>
            </a:r>
            <a:r>
              <a:rPr lang="en">
                <a:solidFill>
                  <a:schemeClr val="dk1"/>
                </a:solidFill>
              </a:rPr>
              <a:t> 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381525" y="2052118"/>
            <a:ext cx="6438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8.  Kids Prefer Cheese Over Fried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Spinach 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9. Koalas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Chocolate OR Fruit,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____________ </a:t>
            </a: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Speaking</a:t>
            </a:r>
            <a:endParaRPr sz="1800">
              <a:latin typeface="Englebert"/>
              <a:ea typeface="Englebert"/>
              <a:cs typeface="Englebert"/>
              <a:sym typeface="Engleber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58088" y="2910000"/>
            <a:ext cx="6999000" cy="8313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9: </a:t>
            </a:r>
            <a:r>
              <a:rPr lang="en"/>
              <a:t> Now try making a sentence of your own to help you remember, but be sure to add domain</a:t>
            </a:r>
            <a:r>
              <a:rPr lang="en">
                <a:solidFill>
                  <a:schemeClr val="dk1"/>
                </a:solidFill>
              </a:rPr>
              <a:t> 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graphicFrame>
        <p:nvGraphicFramePr>
          <p:cNvPr id="107" name="Google Shape;107;p17"/>
          <p:cNvGraphicFramePr/>
          <p:nvPr/>
        </p:nvGraphicFramePr>
        <p:xfrm>
          <a:off x="139625" y="4439250"/>
          <a:ext cx="7066000" cy="792420"/>
        </p:xfrm>
        <a:graphic>
          <a:graphicData uri="http://schemas.openxmlformats.org/drawingml/2006/table">
            <a:tbl>
              <a:tblPr>
                <a:noFill/>
                <a:tableStyleId>{FF1F8989-1B86-4F35-92AD-15AC24741D39}</a:tableStyleId>
              </a:tblPr>
              <a:tblGrid>
                <a:gridCol w="88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Domain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Kingdom</a:t>
                      </a:r>
                      <a:endParaRPr sz="1300"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Phylum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Class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Order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Family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Genus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Species 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</a:t>
                      </a: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</a:t>
                      </a: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</a:t>
                      </a: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</a:t>
                      </a: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</a:t>
                      </a: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</a:t>
                      </a: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</a:t>
                      </a: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</a:t>
                      </a:r>
                      <a:r>
                        <a:rPr lang="en">
                          <a:solidFill>
                            <a:srgbClr val="0000FF"/>
                          </a:solidFill>
                          <a:highlight>
                            <a:schemeClr val="lt1"/>
                          </a:highlight>
                        </a:rPr>
                        <a:t>_____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" name="Google Shape;108;p17"/>
          <p:cNvSpPr txBox="1"/>
          <p:nvPr/>
        </p:nvSpPr>
        <p:spPr>
          <a:xfrm>
            <a:off x="224075" y="3927800"/>
            <a:ext cx="42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18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14" name="Google Shape;114;p18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Google Shape;115;p18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16" name="Google Shape;116;p18"/>
          <p:cNvSpPr txBox="1"/>
          <p:nvPr/>
        </p:nvSpPr>
        <p:spPr>
          <a:xfrm>
            <a:off x="101463" y="4962500"/>
            <a:ext cx="6999000" cy="10467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11: </a:t>
            </a:r>
            <a:r>
              <a:rPr lang="en"/>
              <a:t> Now find the heading that says “Activities” and click on the blue quiz link. Take the quiz then record your score below.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17" name="Google Shape;117;p18"/>
          <p:cNvSpPr txBox="1"/>
          <p:nvPr/>
        </p:nvSpPr>
        <p:spPr>
          <a:xfrm>
            <a:off x="553575" y="6316950"/>
            <a:ext cx="216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13. Quiz Score: 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____</a:t>
            </a:r>
            <a:r>
              <a:rPr lang="en"/>
              <a:t> </a:t>
            </a:r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101463" y="994750"/>
            <a:ext cx="6999000" cy="10467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10: </a:t>
            </a:r>
            <a:r>
              <a:rPr lang="en"/>
              <a:t> Now find the heading that says “Interesting Facts about Biological Classification”. Read the information and use it to answer the blanks below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302425" y="2197418"/>
            <a:ext cx="64389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11 .  Who was the Swedish scientist credited with the creation of the classification system?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a.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_____________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12. What characteristics are given to Arthopoda? List two examples from the text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	a.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_____________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19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25" name="Google Shape;125;p19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p19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27" name="Google Shape;127;p19"/>
          <p:cNvSpPr txBox="1"/>
          <p:nvPr/>
        </p:nvSpPr>
        <p:spPr>
          <a:xfrm>
            <a:off x="101463" y="1243950"/>
            <a:ext cx="6999000" cy="15699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12:</a:t>
            </a:r>
            <a:r>
              <a:rPr lang="en"/>
              <a:t> Select this link → </a:t>
            </a:r>
            <a:r>
              <a:rPr lang="en" u="sng">
                <a:solidFill>
                  <a:schemeClr val="hlink"/>
                </a:solidFill>
                <a:hlinkClick r:id="rId4"/>
              </a:rPr>
              <a:t>sciencetrek.org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13: </a:t>
            </a:r>
            <a:r>
              <a:rPr lang="en"/>
              <a:t>Scroll down until you see the heading “</a:t>
            </a:r>
            <a:r>
              <a:rPr lang="en" sz="1700">
                <a:solidFill>
                  <a:srgbClr val="E0271E"/>
                </a:solidFill>
                <a:highlight>
                  <a:srgbClr val="FFFFFF"/>
                </a:highlight>
              </a:rPr>
              <a:t>Taxonomy: The Science of Classification”</a:t>
            </a:r>
            <a:endParaRPr sz="1700">
              <a:solidFill>
                <a:srgbClr val="E0271E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14: </a:t>
            </a:r>
            <a:r>
              <a:rPr lang="en"/>
              <a:t>As you read fill in the blanks below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28" name="Google Shape;128;p19"/>
          <p:cNvSpPr txBox="1"/>
          <p:nvPr/>
        </p:nvSpPr>
        <p:spPr>
          <a:xfrm>
            <a:off x="381525" y="2968893"/>
            <a:ext cx="6438900" cy="4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14. </a:t>
            </a: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Organisms were first classified by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 who lived in ancient Greece over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years ago. He divided all living things into two main groups: Plants and Animals. </a:t>
            </a:r>
            <a:endParaRPr sz="1800"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Englebert"/>
                <a:ea typeface="Englebert"/>
                <a:cs typeface="Englebert"/>
                <a:sym typeface="Englebert"/>
              </a:rPr>
              <a:t>15. 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Much later, in 1758, a Swedish scientist named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developed a new way of organizing living things.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16. Linnaeus's classifying system had seven levels, starting with two broad groups he called "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":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Plantae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(plants) and</a:t>
            </a:r>
            <a:r>
              <a:rPr lang="en" sz="1800" b="1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Animalia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(Animals). He then used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subgroups based on more specific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. 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17. Linnaeus is called the "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 " because we still use his classification and naming system today.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20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34" name="Google Shape;134;p20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20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36" name="Google Shape;136;p20"/>
          <p:cNvSpPr txBox="1"/>
          <p:nvPr/>
        </p:nvSpPr>
        <p:spPr>
          <a:xfrm>
            <a:off x="158088" y="1283900"/>
            <a:ext cx="6999000" cy="11391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15: </a:t>
            </a:r>
            <a:r>
              <a:rPr lang="en"/>
              <a:t>Continue to use the information from below the </a:t>
            </a:r>
            <a:r>
              <a:rPr lang="en" sz="1700">
                <a:solidFill>
                  <a:srgbClr val="E0271E"/>
                </a:solidFill>
                <a:highlight>
                  <a:schemeClr val="lt1"/>
                </a:highlight>
              </a:rPr>
              <a:t>Taxonomy: The Science of Classification” </a:t>
            </a:r>
            <a:r>
              <a:rPr lang="en"/>
              <a:t>heading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grpSp>
        <p:nvGrpSpPr>
          <p:cNvPr id="137" name="Google Shape;137;p20"/>
          <p:cNvGrpSpPr/>
          <p:nvPr/>
        </p:nvGrpSpPr>
        <p:grpSpPr>
          <a:xfrm>
            <a:off x="438150" y="2422993"/>
            <a:ext cx="6438900" cy="3764647"/>
            <a:chOff x="438150" y="2422993"/>
            <a:chExt cx="6438900" cy="3764647"/>
          </a:xfrm>
        </p:grpSpPr>
        <p:sp>
          <p:nvSpPr>
            <p:cNvPr id="138" name="Google Shape;138;p20"/>
            <p:cNvSpPr txBox="1"/>
            <p:nvPr/>
          </p:nvSpPr>
          <p:spPr>
            <a:xfrm>
              <a:off x="438150" y="2422993"/>
              <a:ext cx="643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Englebert"/>
                  <a:ea typeface="Englebert"/>
                  <a:cs typeface="Englebert"/>
                  <a:sym typeface="Englebert"/>
                </a:rPr>
                <a:t>18. Fill in the chart below </a:t>
              </a:r>
              <a:endParaRPr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endParaRPr>
            </a:p>
          </p:txBody>
        </p:sp>
        <p:pic>
          <p:nvPicPr>
            <p:cNvPr id="139" name="Google Shape;139;p2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38150" y="2980027"/>
              <a:ext cx="6438900" cy="32076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Google Shape;140;p20"/>
            <p:cNvSpPr txBox="1"/>
            <p:nvPr/>
          </p:nvSpPr>
          <p:spPr>
            <a:xfrm>
              <a:off x="593125" y="2980025"/>
              <a:ext cx="1305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</a:t>
              </a:r>
              <a:endParaRPr/>
            </a:p>
          </p:txBody>
        </p:sp>
        <p:sp>
          <p:nvSpPr>
            <p:cNvPr id="141" name="Google Shape;141;p20"/>
            <p:cNvSpPr txBox="1"/>
            <p:nvPr/>
          </p:nvSpPr>
          <p:spPr>
            <a:xfrm>
              <a:off x="1997700" y="3852813"/>
              <a:ext cx="1305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</a:t>
              </a:r>
              <a:endParaRPr/>
            </a:p>
          </p:txBody>
        </p:sp>
        <p:sp>
          <p:nvSpPr>
            <p:cNvPr id="142" name="Google Shape;142;p20"/>
            <p:cNvSpPr txBox="1"/>
            <p:nvPr/>
          </p:nvSpPr>
          <p:spPr>
            <a:xfrm>
              <a:off x="897925" y="4496200"/>
              <a:ext cx="179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_______________</a:t>
              </a:r>
              <a:endParaRPr/>
            </a:p>
          </p:txBody>
        </p:sp>
        <p:sp>
          <p:nvSpPr>
            <p:cNvPr id="143" name="Google Shape;143;p20"/>
            <p:cNvSpPr txBox="1"/>
            <p:nvPr/>
          </p:nvSpPr>
          <p:spPr>
            <a:xfrm>
              <a:off x="1898125" y="5221125"/>
              <a:ext cx="1092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_________</a:t>
              </a:r>
              <a:endParaRPr/>
            </a:p>
          </p:txBody>
        </p:sp>
        <p:sp>
          <p:nvSpPr>
            <p:cNvPr id="144" name="Google Shape;144;p20"/>
            <p:cNvSpPr txBox="1"/>
            <p:nvPr/>
          </p:nvSpPr>
          <p:spPr>
            <a:xfrm>
              <a:off x="4937075" y="5221125"/>
              <a:ext cx="743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FF"/>
                  </a:solidFill>
                  <a:highlight>
                    <a:schemeClr val="lt1"/>
                  </a:highlight>
                </a:rPr>
                <a:t>_____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p21"/>
          <p:cNvGrpSpPr/>
          <p:nvPr/>
        </p:nvGrpSpPr>
        <p:grpSpPr>
          <a:xfrm>
            <a:off x="30075" y="-19800"/>
            <a:ext cx="7285125" cy="831300"/>
            <a:chOff x="30075" y="-19800"/>
            <a:chExt cx="7285125" cy="831300"/>
          </a:xfrm>
        </p:grpSpPr>
        <p:pic>
          <p:nvPicPr>
            <p:cNvPr id="150" name="Google Shape;150;p21"/>
            <p:cNvPicPr preferRelativeResize="0"/>
            <p:nvPr/>
          </p:nvPicPr>
          <p:blipFill rotWithShape="1">
            <a:blip r:embed="rId3">
              <a:alphaModFix/>
            </a:blip>
            <a:srcRect b="82401"/>
            <a:stretch/>
          </p:blipFill>
          <p:spPr>
            <a:xfrm>
              <a:off x="30075" y="-19800"/>
              <a:ext cx="7285125" cy="831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1" name="Google Shape;151;p21"/>
            <p:cNvSpPr/>
            <p:nvPr/>
          </p:nvSpPr>
          <p:spPr>
            <a:xfrm>
              <a:off x="813825" y="61375"/>
              <a:ext cx="5266716" cy="68430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Classification and The 6 kingdoms</a:t>
              </a:r>
              <a:b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</a:br>
              <a:r>
                <a:rPr b="1" i="0"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00FF"/>
                  </a:solidFill>
                  <a:latin typeface="Englebert"/>
                </a:rPr>
                <a:t> Web Quest</a:t>
              </a:r>
            </a:p>
          </p:txBody>
        </p:sp>
      </p:grpSp>
      <p:sp>
        <p:nvSpPr>
          <p:cNvPr id="152" name="Google Shape;152;p21"/>
          <p:cNvSpPr txBox="1"/>
          <p:nvPr/>
        </p:nvSpPr>
        <p:spPr>
          <a:xfrm>
            <a:off x="158088" y="1073000"/>
            <a:ext cx="6999000" cy="11391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FF00"/>
                </a:solidFill>
                <a:highlight>
                  <a:srgbClr val="0000FF"/>
                </a:highlight>
              </a:rPr>
              <a:t>Step 16: </a:t>
            </a:r>
            <a:r>
              <a:rPr lang="en"/>
              <a:t>Continue to use the information from below the </a:t>
            </a:r>
            <a:r>
              <a:rPr lang="en" sz="1700">
                <a:solidFill>
                  <a:srgbClr val="E0271E"/>
                </a:solidFill>
                <a:highlight>
                  <a:schemeClr val="lt1"/>
                </a:highlight>
              </a:rPr>
              <a:t>Taxonomy: The Science of Classification” </a:t>
            </a:r>
            <a:r>
              <a:rPr lang="en"/>
              <a:t>heading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b="1">
                <a:solidFill>
                  <a:schemeClr val="dk1"/>
                </a:solidFill>
              </a:rPr>
              <a:t>Remember: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Highlight the blank with your mouse and start typing)</a:t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438150" y="2473593"/>
            <a:ext cx="6438900" cy="4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19. Today, scientists classify living things based on their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 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Englebert"/>
                <a:ea typeface="Englebert"/>
                <a:cs typeface="Englebert"/>
                <a:sym typeface="Englebert"/>
              </a:rPr>
              <a:t>, their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 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Englebert"/>
                <a:ea typeface="Englebert"/>
                <a:cs typeface="Englebert"/>
                <a:sym typeface="Englebert"/>
              </a:rPr>
              <a:t>, 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their method of getting food, and the way they reproduce.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highlight>
                <a:srgbClr val="FFFFFF"/>
              </a:highlight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20.  As scientists continue to learn more about cells,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, and relationships between living things, the way they classify organisms may </a:t>
            </a: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</a:t>
            </a: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to change.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rPr>
              <a:t>21. Based on what you’ve learned about taxonomy provide an example of classification from everyday life. (For example: We live on Earth, on the North American continent, In the United States, in Texas). You must have a minimum of 7 parts. 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FF"/>
                </a:solidFill>
                <a:highlight>
                  <a:schemeClr val="lt1"/>
                </a:highlight>
              </a:rPr>
              <a:t>____________________________________________</a:t>
            </a:r>
            <a:endParaRPr sz="1800">
              <a:solidFill>
                <a:schemeClr val="dk1"/>
              </a:solidFill>
              <a:latin typeface="Englebert"/>
              <a:ea typeface="Englebert"/>
              <a:cs typeface="Englebert"/>
              <a:sym typeface="Engleber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1835</Words>
  <Application>Microsoft Office PowerPoint</Application>
  <PresentationFormat>Custom</PresentationFormat>
  <Paragraphs>215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Verdana</vt:lpstr>
      <vt:lpstr>Englebert</vt:lpstr>
      <vt:lpstr>Roboto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Holder</dc:creator>
  <cp:lastModifiedBy>Heather Holder</cp:lastModifiedBy>
  <cp:revision>1</cp:revision>
  <dcterms:modified xsi:type="dcterms:W3CDTF">2022-11-28T12:13:50Z</dcterms:modified>
</cp:coreProperties>
</file>